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38" r:id="rId1"/>
  </p:sldMasterIdLst>
  <p:notesMasterIdLst>
    <p:notesMasterId r:id="rId11"/>
  </p:notesMasterIdLst>
  <p:sldIdLst>
    <p:sldId id="331" r:id="rId2"/>
    <p:sldId id="337" r:id="rId3"/>
    <p:sldId id="338" r:id="rId4"/>
    <p:sldId id="259" r:id="rId5"/>
    <p:sldId id="340" r:id="rId6"/>
    <p:sldId id="263" r:id="rId7"/>
    <p:sldId id="262" r:id="rId8"/>
    <p:sldId id="342" r:id="rId9"/>
    <p:sldId id="264" r:id="rId10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ominik Hansen" initials="DH" lastIdx="3" clrIdx="0">
    <p:extLst>
      <p:ext uri="{19B8F6BF-5375-455C-9EA6-DF929625EA0E}">
        <p15:presenceInfo xmlns:p15="http://schemas.microsoft.com/office/powerpoint/2012/main" userId="7a3cbb8e5b528dbf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D6A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22" autoAdjust="0"/>
    <p:restoredTop sz="94942" autoAdjust="0"/>
  </p:normalViewPr>
  <p:slideViewPr>
    <p:cSldViewPr snapToGrid="0">
      <p:cViewPr varScale="1">
        <p:scale>
          <a:sx n="105" d="100"/>
          <a:sy n="105" d="100"/>
        </p:scale>
        <p:origin x="78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ominik Hansen" userId="7a3cbb8e5b528dbf" providerId="LiveId" clId="{27191759-54D9-4142-B35C-832AF0F88F10}"/>
    <pc:docChg chg="undo custSel modSld">
      <pc:chgData name="Dominik Hansen" userId="7a3cbb8e5b528dbf" providerId="LiveId" clId="{27191759-54D9-4142-B35C-832AF0F88F10}" dt="2026-07-16T07:41:48.912" v="65" actId="20577"/>
      <pc:docMkLst>
        <pc:docMk/>
      </pc:docMkLst>
      <pc:sldChg chg="addSp delSp modSp mod">
        <pc:chgData name="Dominik Hansen" userId="7a3cbb8e5b528dbf" providerId="LiveId" clId="{27191759-54D9-4142-B35C-832AF0F88F10}" dt="2026-07-16T07:41:48.912" v="65" actId="20577"/>
        <pc:sldMkLst>
          <pc:docMk/>
          <pc:sldMk cId="599460155" sldId="259"/>
        </pc:sldMkLst>
        <pc:spChg chg="mod">
          <ac:chgData name="Dominik Hansen" userId="7a3cbb8e5b528dbf" providerId="LiveId" clId="{27191759-54D9-4142-B35C-832AF0F88F10}" dt="2026-07-16T07:41:48.912" v="65" actId="20577"/>
          <ac:spMkLst>
            <pc:docMk/>
            <pc:sldMk cId="599460155" sldId="259"/>
            <ac:spMk id="3" creationId="{47499EAE-5782-67F2-8FFA-7673B84CA538}"/>
          </ac:spMkLst>
        </pc:spChg>
        <pc:spChg chg="add del mod">
          <ac:chgData name="Dominik Hansen" userId="7a3cbb8e5b528dbf" providerId="LiveId" clId="{27191759-54D9-4142-B35C-832AF0F88F10}" dt="2026-07-16T07:40:04.214" v="41" actId="478"/>
          <ac:spMkLst>
            <pc:docMk/>
            <pc:sldMk cId="599460155" sldId="259"/>
            <ac:spMk id="5" creationId="{9D5DE83F-4E4C-221A-7F61-9580991F3F76}"/>
          </ac:spMkLst>
        </pc:spChg>
        <pc:spChg chg="add del mod">
          <ac:chgData name="Dominik Hansen" userId="7a3cbb8e5b528dbf" providerId="LiveId" clId="{27191759-54D9-4142-B35C-832AF0F88F10}" dt="2026-07-16T07:40:29.884" v="45" actId="478"/>
          <ac:spMkLst>
            <pc:docMk/>
            <pc:sldMk cId="599460155" sldId="259"/>
            <ac:spMk id="9" creationId="{EE4338B8-BCF4-A0C9-48A2-F7623C07FD94}"/>
          </ac:spMkLst>
        </pc:spChg>
        <pc:spChg chg="add mod">
          <ac:chgData name="Dominik Hansen" userId="7a3cbb8e5b528dbf" providerId="LiveId" clId="{27191759-54D9-4142-B35C-832AF0F88F10}" dt="2026-07-16T07:41:34.001" v="57" actId="1582"/>
          <ac:spMkLst>
            <pc:docMk/>
            <pc:sldMk cId="599460155" sldId="259"/>
            <ac:spMk id="10" creationId="{D8EA3659-E334-E523-698F-6E55AAA7D4BD}"/>
          </ac:spMkLst>
        </pc:spChg>
        <pc:picChg chg="add del mod">
          <ac:chgData name="Dominik Hansen" userId="7a3cbb8e5b528dbf" providerId="LiveId" clId="{27191759-54D9-4142-B35C-832AF0F88F10}" dt="2026-07-16T07:40:04.214" v="41" actId="478"/>
          <ac:picMkLst>
            <pc:docMk/>
            <pc:sldMk cId="599460155" sldId="259"/>
            <ac:picMk id="2" creationId="{1DE7E998-F66B-89FC-062C-6433E539C287}"/>
          </ac:picMkLst>
        </pc:picChg>
        <pc:picChg chg="add del mod">
          <ac:chgData name="Dominik Hansen" userId="7a3cbb8e5b528dbf" providerId="LiveId" clId="{27191759-54D9-4142-B35C-832AF0F88F10}" dt="2026-07-16T07:40:03.694" v="40" actId="22"/>
          <ac:picMkLst>
            <pc:docMk/>
            <pc:sldMk cId="599460155" sldId="259"/>
            <ac:picMk id="7" creationId="{C680F3FA-B320-167B-88EC-4B21FD3B7B75}"/>
          </ac:picMkLst>
        </pc:picChg>
      </pc:sldChg>
      <pc:sldChg chg="modSp mod">
        <pc:chgData name="Dominik Hansen" userId="7a3cbb8e5b528dbf" providerId="LiveId" clId="{27191759-54D9-4142-B35C-832AF0F88F10}" dt="2026-06-19T10:31:36.540" v="4" actId="20577"/>
        <pc:sldMkLst>
          <pc:docMk/>
          <pc:sldMk cId="4197804413" sldId="263"/>
        </pc:sldMkLst>
        <pc:spChg chg="mod">
          <ac:chgData name="Dominik Hansen" userId="7a3cbb8e5b528dbf" providerId="LiveId" clId="{27191759-54D9-4142-B35C-832AF0F88F10}" dt="2026-06-19T10:31:27.336" v="1" actId="20577"/>
          <ac:spMkLst>
            <pc:docMk/>
            <pc:sldMk cId="4197804413" sldId="263"/>
            <ac:spMk id="3" creationId="{A726865D-234A-9138-8D68-64E03FF0B37B}"/>
          </ac:spMkLst>
        </pc:spChg>
        <pc:spChg chg="mod">
          <ac:chgData name="Dominik Hansen" userId="7a3cbb8e5b528dbf" providerId="LiveId" clId="{27191759-54D9-4142-B35C-832AF0F88F10}" dt="2026-06-19T10:31:36.540" v="4" actId="20577"/>
          <ac:spMkLst>
            <pc:docMk/>
            <pc:sldMk cId="4197804413" sldId="263"/>
            <ac:spMk id="8" creationId="{59185359-96CC-994B-8761-7334AE4B1AEF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86EF77-7C68-4D92-B1B8-B7940DEA2024}" type="datetimeFigureOut">
              <a:rPr lang="fr-FR" smtClean="0"/>
              <a:t>16/07/2026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E9AAF4-A628-4902-A797-8CC3FD7F738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925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EE9EC2-68F6-B94D-8154-B9F7AD67711F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366700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E9AAF4-A628-4902-A797-8CC3FD7F7381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99003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E9AAF4-A628-4902-A797-8CC3FD7F7381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480467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4E4CB56-C6C1-0345-B87A-9D58580844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6F73194-B918-9444-A144-6C80CF3C870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522BE51-3B6F-844A-B203-38F8ED88EE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Thursday, July 16, 2026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64EBB2D-7F33-BD4F-8FC8-2A127BC8E5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4793F7C-E17F-474B-AEB6-993BEDE5A6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3847157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22F8DD-CB9C-CB4C-8D04-24C6952480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2ACAFE8-23CB-A546-AEAD-68FD1DE3BF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C408C37-4FC4-EB4B-B0DF-A63504A8D5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Thursday, July 16, 2026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CD0320A-DCFD-B244-BBE4-19E34EED4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679265-0B59-6844-8401-1D968410D6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9084580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4787A572-0BBC-C346-AFEB-D8A03A8C349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7543A24-E953-A44F-AC7B-3CA049AD5E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F88D612-7DFA-1040-87BC-F77FD5BEC6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Thursday, July 16, 2026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7C232B3-9768-8843-A778-D40F43448E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9AEE45B-F7F3-E941-9522-0D359289C2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6552439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8A1D23-6278-FF47-8598-770FF0F17E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A291E03-C827-D444-87A4-E20583D053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9B26DAF-D01E-984C-AF83-9867CF1022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Thursday, July 16, 2026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89248A3-7129-3548-BCB1-C98447A1F0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6720FC2-E50C-6842-AF76-223B947277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847557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F82421F-3E2B-554C-8CF8-651DEEB88A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04CA2DC-BED7-6D47-B88D-5A53FE6818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7A6AF16-6534-894E-8D22-2D6CC432E5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Thursday, July 16, 2026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E5BC723-E3B8-9F40-98C0-4900758A12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179421A-2751-7347-A982-1D1A3A38A7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17796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A44E7B4-7434-8F46-855F-A81685CED5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A1AD836-0B4A-1944-95B5-8C090A069E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32BD87E-8DAB-AF43-969F-8A23C67F12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15E752A-A35D-5746-A36A-F839E9178E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Thursday, July 16, 2026</a:t>
            </a:fld>
            <a:endParaRPr lang="en-US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AB6A1BA-881E-7F47-9B23-B8112EDF0D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4D20B66-3823-3B4E-8609-53CFE0784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7626357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FF71E9-48A4-C047-BB2A-63E2AA8E6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2FEAFD0-9B3B-6F48-A44A-FD3540D6D6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4027E48-3193-3E49-AA66-1E2AE909DB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B3820DD-35B9-9548-BA0B-6C29CCABBF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FF710F07-BC3F-884C-AE8F-83473B6618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DBFE2B96-FF74-0A45-AB67-317CE8A864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Thursday, July 16, 2026</a:t>
            </a:fld>
            <a:endParaRPr lang="en-US" dirty="0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5E13634F-1E14-C74B-9CA0-043B81ECEE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0ECE16D8-7369-6A44-96AC-228A985DBD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17364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5505A3F-CE8A-8044-85EF-78C0E9723F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1C61CF3C-482B-EC42-BDE4-99E63E41A9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Thursday, July 16, 2026</a:t>
            </a:fld>
            <a:endParaRPr lang="en-US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2A7F4AB6-44A6-7E40-86C4-965E7A8042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133EE6F-296F-6249-90B3-CFFD93EB08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544881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B1E06B00-1F90-174B-A175-4D2E6CBF59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Thursday, July 16, 2026</a:t>
            </a:fld>
            <a:endParaRPr lang="en-US" dirty="0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58D2F443-6241-A741-9E65-744536BEFF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F5C2094-1EF5-CA45-BA49-0DB50750CC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1817729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2154BA8-603F-1048-A7F1-0BF611F2FF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FB9B82E-DBBB-F549-B917-E58D77A045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9F92FA-EB12-F244-B25B-27E6620BBC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914B436-AC21-4547-BE65-36DF3940D8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Thursday, July 16, 2026</a:t>
            </a:fld>
            <a:endParaRPr lang="en-US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F0AD9E2-FDB3-664D-9F0E-73D407F473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D14FCF3-2632-AB40-8CED-51BD814AD5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0882864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924D74F-51FA-514D-AA52-702C993E93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87E93BCE-9114-3C41-9901-30AC1ED5CC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9CB10125-F6D5-EA46-BCBE-A25A8CFF8C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8FDC3C5-90D0-1345-88F6-CC25B0F6BF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Thursday, July 16, 2026</a:t>
            </a:fld>
            <a:endParaRPr lang="en-US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71306C3-4C8A-FD44-9395-AA86FF6546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B03242A-D666-274C-AC5F-34A02AB8E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458212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F6D08E0B-5EA8-F849-87D1-568EFD104E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6D5C201-D956-5541-979C-6CAF861688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FDEC703-DA27-4B4B-BD23-32235EB5030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6CB39B-5F4C-4A7E-9BE3-AAFD45576D16}" type="datetime2">
              <a:rPr lang="en-US" smtClean="0"/>
              <a:t>Thursday, July 16, 2026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B72BBA4-625E-3A4F-82CC-3282755766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6186006-9FE7-024B-A077-BB4F789D52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A1B0FB-D917-4C8C-928F-313BD683BF39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61937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9" r:id="rId1"/>
    <p:sldLayoutId id="2147483840" r:id="rId2"/>
    <p:sldLayoutId id="2147483841" r:id="rId3"/>
    <p:sldLayoutId id="2147483842" r:id="rId4"/>
    <p:sldLayoutId id="2147483843" r:id="rId5"/>
    <p:sldLayoutId id="2147483844" r:id="rId6"/>
    <p:sldLayoutId id="2147483845" r:id="rId7"/>
    <p:sldLayoutId id="2147483846" r:id="rId8"/>
    <p:sldLayoutId id="2147483847" r:id="rId9"/>
    <p:sldLayoutId id="2147483848" r:id="rId10"/>
    <p:sldLayoutId id="214748384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s://hansen-hypnose.com/formulaire-de-reclamation/" TargetMode="Externa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5">
            <a:extLst>
              <a:ext uri="{FF2B5EF4-FFF2-40B4-BE49-F238E27FC236}">
                <a16:creationId xmlns:a16="http://schemas.microsoft.com/office/drawing/2014/main" id="{46C2E80F-49A6-4372-B103-219D417A5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4096" y="470925"/>
            <a:ext cx="4381009" cy="5892104"/>
          </a:xfrm>
          <a:custGeom>
            <a:avLst/>
            <a:gdLst>
              <a:gd name="connsiteX0" fmla="*/ 0 w 4381009"/>
              <a:gd name="connsiteY0" fmla="*/ 0 h 5892104"/>
              <a:gd name="connsiteX1" fmla="*/ 4157628 w 4381009"/>
              <a:gd name="connsiteY1" fmla="*/ 0 h 5892104"/>
              <a:gd name="connsiteX2" fmla="*/ 4169302 w 4381009"/>
              <a:gd name="connsiteY2" fmla="*/ 68659 h 5892104"/>
              <a:gd name="connsiteX3" fmla="*/ 4191571 w 4381009"/>
              <a:gd name="connsiteY3" fmla="*/ 205472 h 5892104"/>
              <a:gd name="connsiteX4" fmla="*/ 4213368 w 4381009"/>
              <a:gd name="connsiteY4" fmla="*/ 342890 h 5892104"/>
              <a:gd name="connsiteX5" fmla="*/ 4232030 w 4381009"/>
              <a:gd name="connsiteY5" fmla="*/ 480913 h 5892104"/>
              <a:gd name="connsiteX6" fmla="*/ 4250848 w 4381009"/>
              <a:gd name="connsiteY6" fmla="*/ 618332 h 5892104"/>
              <a:gd name="connsiteX7" fmla="*/ 4268412 w 4381009"/>
              <a:gd name="connsiteY7" fmla="*/ 756355 h 5892104"/>
              <a:gd name="connsiteX8" fmla="*/ 4283467 w 4381009"/>
              <a:gd name="connsiteY8" fmla="*/ 892563 h 5892104"/>
              <a:gd name="connsiteX9" fmla="*/ 4297737 w 4381009"/>
              <a:gd name="connsiteY9" fmla="*/ 1030587 h 5892104"/>
              <a:gd name="connsiteX10" fmla="*/ 4310754 w 4381009"/>
              <a:gd name="connsiteY10" fmla="*/ 1168005 h 5892104"/>
              <a:gd name="connsiteX11" fmla="*/ 4322045 w 4381009"/>
              <a:gd name="connsiteY11" fmla="*/ 1303002 h 5892104"/>
              <a:gd name="connsiteX12" fmla="*/ 4333336 w 4381009"/>
              <a:gd name="connsiteY12" fmla="*/ 1439815 h 5892104"/>
              <a:gd name="connsiteX13" fmla="*/ 4342745 w 4381009"/>
              <a:gd name="connsiteY13" fmla="*/ 1574812 h 5892104"/>
              <a:gd name="connsiteX14" fmla="*/ 4350115 w 4381009"/>
              <a:gd name="connsiteY14" fmla="*/ 1709808 h 5892104"/>
              <a:gd name="connsiteX15" fmla="*/ 4357799 w 4381009"/>
              <a:gd name="connsiteY15" fmla="*/ 1844200 h 5892104"/>
              <a:gd name="connsiteX16" fmla="*/ 4364229 w 4381009"/>
              <a:gd name="connsiteY16" fmla="*/ 1977381 h 5892104"/>
              <a:gd name="connsiteX17" fmla="*/ 4368777 w 4381009"/>
              <a:gd name="connsiteY17" fmla="*/ 2109351 h 5892104"/>
              <a:gd name="connsiteX18" fmla="*/ 4372697 w 4381009"/>
              <a:gd name="connsiteY18" fmla="*/ 2241321 h 5892104"/>
              <a:gd name="connsiteX19" fmla="*/ 4376461 w 4381009"/>
              <a:gd name="connsiteY19" fmla="*/ 2372080 h 5892104"/>
              <a:gd name="connsiteX20" fmla="*/ 4378186 w 4381009"/>
              <a:gd name="connsiteY20" fmla="*/ 2501023 h 5892104"/>
              <a:gd name="connsiteX21" fmla="*/ 4380068 w 4381009"/>
              <a:gd name="connsiteY21" fmla="*/ 2629966 h 5892104"/>
              <a:gd name="connsiteX22" fmla="*/ 4381009 w 4381009"/>
              <a:gd name="connsiteY22" fmla="*/ 2757093 h 5892104"/>
              <a:gd name="connsiteX23" fmla="*/ 4380068 w 4381009"/>
              <a:gd name="connsiteY23" fmla="*/ 2883010 h 5892104"/>
              <a:gd name="connsiteX24" fmla="*/ 4380068 w 4381009"/>
              <a:gd name="connsiteY24" fmla="*/ 3007715 h 5892104"/>
              <a:gd name="connsiteX25" fmla="*/ 4378186 w 4381009"/>
              <a:gd name="connsiteY25" fmla="*/ 3131210 h 5892104"/>
              <a:gd name="connsiteX26" fmla="*/ 4375363 w 4381009"/>
              <a:gd name="connsiteY26" fmla="*/ 3252283 h 5892104"/>
              <a:gd name="connsiteX27" fmla="*/ 4372697 w 4381009"/>
              <a:gd name="connsiteY27" fmla="*/ 3372146 h 5892104"/>
              <a:gd name="connsiteX28" fmla="*/ 4369718 w 4381009"/>
              <a:gd name="connsiteY28" fmla="*/ 3489587 h 5892104"/>
              <a:gd name="connsiteX29" fmla="*/ 4365170 w 4381009"/>
              <a:gd name="connsiteY29" fmla="*/ 3606423 h 5892104"/>
              <a:gd name="connsiteX30" fmla="*/ 4360309 w 4381009"/>
              <a:gd name="connsiteY30" fmla="*/ 3721443 h 5892104"/>
              <a:gd name="connsiteX31" fmla="*/ 4355918 w 4381009"/>
              <a:gd name="connsiteY31" fmla="*/ 3834041 h 5892104"/>
              <a:gd name="connsiteX32" fmla="*/ 4343529 w 4381009"/>
              <a:gd name="connsiteY32" fmla="*/ 4053789 h 5892104"/>
              <a:gd name="connsiteX33" fmla="*/ 4330356 w 4381009"/>
              <a:gd name="connsiteY33" fmla="*/ 4264457 h 5892104"/>
              <a:gd name="connsiteX34" fmla="*/ 4316556 w 4381009"/>
              <a:gd name="connsiteY34" fmla="*/ 4466650 h 5892104"/>
              <a:gd name="connsiteX35" fmla="*/ 4301344 w 4381009"/>
              <a:gd name="connsiteY35" fmla="*/ 4657946 h 5892104"/>
              <a:gd name="connsiteX36" fmla="*/ 4285506 w 4381009"/>
              <a:gd name="connsiteY36" fmla="*/ 4840767 h 5892104"/>
              <a:gd name="connsiteX37" fmla="*/ 4268412 w 4381009"/>
              <a:gd name="connsiteY37" fmla="*/ 5010269 h 5892104"/>
              <a:gd name="connsiteX38" fmla="*/ 4251633 w 4381009"/>
              <a:gd name="connsiteY38" fmla="*/ 5169481 h 5892104"/>
              <a:gd name="connsiteX39" fmla="*/ 4234853 w 4381009"/>
              <a:gd name="connsiteY39" fmla="*/ 5315980 h 5892104"/>
              <a:gd name="connsiteX40" fmla="*/ 4219014 w 4381009"/>
              <a:gd name="connsiteY40" fmla="*/ 5450371 h 5892104"/>
              <a:gd name="connsiteX41" fmla="*/ 4203959 w 4381009"/>
              <a:gd name="connsiteY41" fmla="*/ 5569628 h 5892104"/>
              <a:gd name="connsiteX42" fmla="*/ 4189689 w 4381009"/>
              <a:gd name="connsiteY42" fmla="*/ 5677384 h 5892104"/>
              <a:gd name="connsiteX43" fmla="*/ 4177770 w 4381009"/>
              <a:gd name="connsiteY43" fmla="*/ 5768189 h 5892104"/>
              <a:gd name="connsiteX44" fmla="*/ 4166479 w 4381009"/>
              <a:gd name="connsiteY44" fmla="*/ 5844465 h 5892104"/>
              <a:gd name="connsiteX45" fmla="*/ 4159132 w 4381009"/>
              <a:gd name="connsiteY45" fmla="*/ 5892104 h 5892104"/>
              <a:gd name="connsiteX46" fmla="*/ 0 w 4381009"/>
              <a:gd name="connsiteY46" fmla="*/ 5892104 h 5892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381009" h="5892104">
                <a:moveTo>
                  <a:pt x="0" y="0"/>
                </a:moveTo>
                <a:lnTo>
                  <a:pt x="4157628" y="0"/>
                </a:lnTo>
                <a:lnTo>
                  <a:pt x="4169302" y="68659"/>
                </a:lnTo>
                <a:lnTo>
                  <a:pt x="4191571" y="205472"/>
                </a:lnTo>
                <a:lnTo>
                  <a:pt x="4213368" y="342890"/>
                </a:lnTo>
                <a:lnTo>
                  <a:pt x="4232030" y="480913"/>
                </a:lnTo>
                <a:lnTo>
                  <a:pt x="4250848" y="618332"/>
                </a:lnTo>
                <a:lnTo>
                  <a:pt x="4268412" y="756355"/>
                </a:lnTo>
                <a:lnTo>
                  <a:pt x="4283467" y="892563"/>
                </a:lnTo>
                <a:lnTo>
                  <a:pt x="4297737" y="1030587"/>
                </a:lnTo>
                <a:lnTo>
                  <a:pt x="4310754" y="1168005"/>
                </a:lnTo>
                <a:lnTo>
                  <a:pt x="4322045" y="1303002"/>
                </a:lnTo>
                <a:lnTo>
                  <a:pt x="4333336" y="1439815"/>
                </a:lnTo>
                <a:lnTo>
                  <a:pt x="4342745" y="1574812"/>
                </a:lnTo>
                <a:lnTo>
                  <a:pt x="4350115" y="1709808"/>
                </a:lnTo>
                <a:lnTo>
                  <a:pt x="4357799" y="1844200"/>
                </a:lnTo>
                <a:lnTo>
                  <a:pt x="4364229" y="1977381"/>
                </a:lnTo>
                <a:lnTo>
                  <a:pt x="4368777" y="2109351"/>
                </a:lnTo>
                <a:lnTo>
                  <a:pt x="4372697" y="2241321"/>
                </a:lnTo>
                <a:lnTo>
                  <a:pt x="4376461" y="2372080"/>
                </a:lnTo>
                <a:lnTo>
                  <a:pt x="4378186" y="2501023"/>
                </a:lnTo>
                <a:lnTo>
                  <a:pt x="4380068" y="2629966"/>
                </a:lnTo>
                <a:lnTo>
                  <a:pt x="4381009" y="2757093"/>
                </a:lnTo>
                <a:lnTo>
                  <a:pt x="4380068" y="2883010"/>
                </a:lnTo>
                <a:lnTo>
                  <a:pt x="4380068" y="3007715"/>
                </a:lnTo>
                <a:lnTo>
                  <a:pt x="4378186" y="3131210"/>
                </a:lnTo>
                <a:lnTo>
                  <a:pt x="4375363" y="3252283"/>
                </a:lnTo>
                <a:lnTo>
                  <a:pt x="4372697" y="3372146"/>
                </a:lnTo>
                <a:lnTo>
                  <a:pt x="4369718" y="3489587"/>
                </a:lnTo>
                <a:lnTo>
                  <a:pt x="4365170" y="3606423"/>
                </a:lnTo>
                <a:lnTo>
                  <a:pt x="4360309" y="3721443"/>
                </a:lnTo>
                <a:lnTo>
                  <a:pt x="4355918" y="3834041"/>
                </a:lnTo>
                <a:lnTo>
                  <a:pt x="4343529" y="4053789"/>
                </a:lnTo>
                <a:lnTo>
                  <a:pt x="4330356" y="4264457"/>
                </a:lnTo>
                <a:lnTo>
                  <a:pt x="4316556" y="4466650"/>
                </a:lnTo>
                <a:lnTo>
                  <a:pt x="4301344" y="4657946"/>
                </a:lnTo>
                <a:lnTo>
                  <a:pt x="4285506" y="4840767"/>
                </a:lnTo>
                <a:lnTo>
                  <a:pt x="4268412" y="5010269"/>
                </a:lnTo>
                <a:lnTo>
                  <a:pt x="4251633" y="5169481"/>
                </a:lnTo>
                <a:lnTo>
                  <a:pt x="4234853" y="5315980"/>
                </a:lnTo>
                <a:lnTo>
                  <a:pt x="4219014" y="5450371"/>
                </a:lnTo>
                <a:lnTo>
                  <a:pt x="4203959" y="5569628"/>
                </a:lnTo>
                <a:lnTo>
                  <a:pt x="4189689" y="5677384"/>
                </a:lnTo>
                <a:lnTo>
                  <a:pt x="4177770" y="5768189"/>
                </a:lnTo>
                <a:lnTo>
                  <a:pt x="4166479" y="5844465"/>
                </a:lnTo>
                <a:lnTo>
                  <a:pt x="4159132" y="5892104"/>
                </a:lnTo>
                <a:lnTo>
                  <a:pt x="0" y="5892104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2" descr="formation-praticien-en-hypnose">
            <a:extLst>
              <a:ext uri="{FF2B5EF4-FFF2-40B4-BE49-F238E27FC236}">
                <a16:creationId xmlns:a16="http://schemas.microsoft.com/office/drawing/2014/main" id="{62C7592A-E072-344B-9EAF-181C6A1108F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580"/>
          <a:stretch/>
        </p:blipFill>
        <p:spPr bwMode="auto">
          <a:xfrm>
            <a:off x="5245100" y="469900"/>
            <a:ext cx="6375400" cy="3556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1333FD91-A291-49A2-A84C-4C211934BA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5245100" y="4127829"/>
            <a:ext cx="6375400" cy="2235200"/>
          </a:xfrm>
          <a:prstGeom prst="rect">
            <a:avLst/>
          </a:prstGeom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DD41ACC6-5C03-9146-8EDB-4E58498632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5882" y="1543102"/>
            <a:ext cx="3597431" cy="2584727"/>
          </a:xfrm>
        </p:spPr>
        <p:txBody>
          <a:bodyPr vert="horz" lIns="91440" tIns="45720" rIns="91440" bIns="45720" rtlCol="0">
            <a:normAutofit/>
          </a:bodyPr>
          <a:lstStyle/>
          <a:p>
            <a:pPr algn="ctr"/>
            <a:r>
              <a:rPr lang="en-US" b="1" dirty="0" err="1">
                <a:solidFill>
                  <a:srgbClr val="FFFFFF"/>
                </a:solidFill>
              </a:rPr>
              <a:t>Livret</a:t>
            </a:r>
            <a:r>
              <a:rPr lang="en-US" b="1" dirty="0">
                <a:solidFill>
                  <a:srgbClr val="FFFFFF"/>
                </a:solidFill>
              </a:rPr>
              <a:t> </a:t>
            </a:r>
            <a:r>
              <a:rPr lang="en-US" b="1" dirty="0" err="1">
                <a:solidFill>
                  <a:srgbClr val="FFFFFF"/>
                </a:solidFill>
              </a:rPr>
              <a:t>d’accueil</a:t>
            </a:r>
            <a:r>
              <a:rPr lang="en-US" b="1" dirty="0">
                <a:solidFill>
                  <a:srgbClr val="FFFFFF"/>
                </a:solidFill>
              </a:rPr>
              <a:t> des Participants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B24C3CB-61B9-447F-B812-2CDBB6F8B280}"/>
              </a:ext>
            </a:extLst>
          </p:cNvPr>
          <p:cNvSpPr txBox="1"/>
          <p:nvPr/>
        </p:nvSpPr>
        <p:spPr>
          <a:xfrm>
            <a:off x="484096" y="5578398"/>
            <a:ext cx="4639313" cy="3385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fr-FR" sz="1600" dirty="0">
                <a:latin typeface="inherit"/>
              </a:rPr>
              <a:t>Formation R.I.T.M.O</a:t>
            </a:r>
            <a:endParaRPr lang="fr-FR" sz="1600" b="0" dirty="0">
              <a:latin typeface="inherit"/>
            </a:endParaRPr>
          </a:p>
        </p:txBody>
      </p:sp>
    </p:spTree>
    <p:extLst>
      <p:ext uri="{BB962C8B-B14F-4D97-AF65-F5344CB8AC3E}">
        <p14:creationId xmlns:p14="http://schemas.microsoft.com/office/powerpoint/2010/main" val="2722886356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4" name="Rectangle 511">
            <a:extLst>
              <a:ext uri="{FF2B5EF4-FFF2-40B4-BE49-F238E27FC236}">
                <a16:creationId xmlns:a16="http://schemas.microsoft.com/office/drawing/2014/main" id="{489B7BFD-8F45-4093-AD9C-91B15B0503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145" name="Group 512">
            <a:extLst>
              <a:ext uri="{FF2B5EF4-FFF2-40B4-BE49-F238E27FC236}">
                <a16:creationId xmlns:a16="http://schemas.microsoft.com/office/drawing/2014/main" id="{F95919CA-4568-4F54-A2C0-2B54BD78A3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479558"/>
            <a:ext cx="1861854" cy="717514"/>
            <a:chOff x="0" y="1479558"/>
            <a:chExt cx="1861854" cy="717514"/>
          </a:xfrm>
          <a:solidFill>
            <a:schemeClr val="bg1"/>
          </a:solidFill>
        </p:grpSpPr>
        <p:sp>
          <p:nvSpPr>
            <p:cNvPr id="2146" name="Freeform: Shape 513">
              <a:extLst>
                <a:ext uri="{FF2B5EF4-FFF2-40B4-BE49-F238E27FC236}">
                  <a16:creationId xmlns:a16="http://schemas.microsoft.com/office/drawing/2014/main" id="{E16C8D8F-10E9-4498-ABDB-0F923F8B68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1479558"/>
              <a:ext cx="1861854" cy="277779"/>
            </a:xfrm>
            <a:custGeom>
              <a:avLst/>
              <a:gdLst>
                <a:gd name="connsiteX0" fmla="*/ 180458 w 1861854"/>
                <a:gd name="connsiteY0" fmla="*/ 0 h 277779"/>
                <a:gd name="connsiteX1" fmla="*/ 419222 w 1861854"/>
                <a:gd name="connsiteY1" fmla="*/ 238761 h 277779"/>
                <a:gd name="connsiteX2" fmla="*/ 657984 w 1861854"/>
                <a:gd name="connsiteY2" fmla="*/ 0 h 277779"/>
                <a:gd name="connsiteX3" fmla="*/ 896745 w 1861854"/>
                <a:gd name="connsiteY3" fmla="*/ 238761 h 277779"/>
                <a:gd name="connsiteX4" fmla="*/ 1135754 w 1861854"/>
                <a:gd name="connsiteY4" fmla="*/ 0 h 277779"/>
                <a:gd name="connsiteX5" fmla="*/ 1374516 w 1861854"/>
                <a:gd name="connsiteY5" fmla="*/ 238761 h 277779"/>
                <a:gd name="connsiteX6" fmla="*/ 1613277 w 1861854"/>
                <a:gd name="connsiteY6" fmla="*/ 0 h 277779"/>
                <a:gd name="connsiteX7" fmla="*/ 1861854 w 1861854"/>
                <a:gd name="connsiteY7" fmla="*/ 248577 h 277779"/>
                <a:gd name="connsiteX8" fmla="*/ 1842470 w 1861854"/>
                <a:gd name="connsiteY8" fmla="*/ 267963 h 277779"/>
                <a:gd name="connsiteX9" fmla="*/ 1613277 w 1861854"/>
                <a:gd name="connsiteY9" fmla="*/ 39017 h 277779"/>
                <a:gd name="connsiteX10" fmla="*/ 1374516 w 1861854"/>
                <a:gd name="connsiteY10" fmla="*/ 277779 h 277779"/>
                <a:gd name="connsiteX11" fmla="*/ 1135754 w 1861854"/>
                <a:gd name="connsiteY11" fmla="*/ 39017 h 277779"/>
                <a:gd name="connsiteX12" fmla="*/ 896745 w 1861854"/>
                <a:gd name="connsiteY12" fmla="*/ 277779 h 277779"/>
                <a:gd name="connsiteX13" fmla="*/ 657984 w 1861854"/>
                <a:gd name="connsiteY13" fmla="*/ 39017 h 277779"/>
                <a:gd name="connsiteX14" fmla="*/ 419222 w 1861854"/>
                <a:gd name="connsiteY14" fmla="*/ 277779 h 277779"/>
                <a:gd name="connsiteX15" fmla="*/ 180458 w 1861854"/>
                <a:gd name="connsiteY15" fmla="*/ 39017 h 277779"/>
                <a:gd name="connsiteX16" fmla="*/ 0 w 1861854"/>
                <a:gd name="connsiteY16" fmla="*/ 219283 h 277779"/>
                <a:gd name="connsiteX17" fmla="*/ 0 w 1861854"/>
                <a:gd name="connsiteY17" fmla="*/ 180458 h 27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61854" h="277779">
                  <a:moveTo>
                    <a:pt x="180458" y="0"/>
                  </a:moveTo>
                  <a:lnTo>
                    <a:pt x="419222" y="238761"/>
                  </a:lnTo>
                  <a:lnTo>
                    <a:pt x="657984" y="0"/>
                  </a:lnTo>
                  <a:lnTo>
                    <a:pt x="896745" y="238761"/>
                  </a:lnTo>
                  <a:lnTo>
                    <a:pt x="1135754" y="0"/>
                  </a:lnTo>
                  <a:lnTo>
                    <a:pt x="1374516" y="238761"/>
                  </a:lnTo>
                  <a:lnTo>
                    <a:pt x="1613277" y="0"/>
                  </a:lnTo>
                  <a:lnTo>
                    <a:pt x="1861854" y="248577"/>
                  </a:lnTo>
                  <a:lnTo>
                    <a:pt x="1842470" y="267963"/>
                  </a:lnTo>
                  <a:lnTo>
                    <a:pt x="1613277" y="39017"/>
                  </a:lnTo>
                  <a:lnTo>
                    <a:pt x="1374516" y="277779"/>
                  </a:lnTo>
                  <a:lnTo>
                    <a:pt x="1135754" y="39017"/>
                  </a:lnTo>
                  <a:lnTo>
                    <a:pt x="896745" y="277779"/>
                  </a:lnTo>
                  <a:lnTo>
                    <a:pt x="657984" y="39017"/>
                  </a:lnTo>
                  <a:lnTo>
                    <a:pt x="419222" y="277779"/>
                  </a:lnTo>
                  <a:lnTo>
                    <a:pt x="180458" y="39017"/>
                  </a:lnTo>
                  <a:lnTo>
                    <a:pt x="0" y="219283"/>
                  </a:lnTo>
                  <a:lnTo>
                    <a:pt x="0" y="1804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147" name="Freeform: Shape 514">
              <a:extLst>
                <a:ext uri="{FF2B5EF4-FFF2-40B4-BE49-F238E27FC236}">
                  <a16:creationId xmlns:a16="http://schemas.microsoft.com/office/drawing/2014/main" id="{1E5A83E3-8A11-4492-BB6E-F5F2240316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1919293"/>
              <a:ext cx="1861854" cy="277779"/>
            </a:xfrm>
            <a:custGeom>
              <a:avLst/>
              <a:gdLst>
                <a:gd name="connsiteX0" fmla="*/ 180458 w 1861854"/>
                <a:gd name="connsiteY0" fmla="*/ 0 h 277779"/>
                <a:gd name="connsiteX1" fmla="*/ 419222 w 1861854"/>
                <a:gd name="connsiteY1" fmla="*/ 238761 h 277779"/>
                <a:gd name="connsiteX2" fmla="*/ 657984 w 1861854"/>
                <a:gd name="connsiteY2" fmla="*/ 0 h 277779"/>
                <a:gd name="connsiteX3" fmla="*/ 896745 w 1861854"/>
                <a:gd name="connsiteY3" fmla="*/ 238761 h 277779"/>
                <a:gd name="connsiteX4" fmla="*/ 1135754 w 1861854"/>
                <a:gd name="connsiteY4" fmla="*/ 0 h 277779"/>
                <a:gd name="connsiteX5" fmla="*/ 1374516 w 1861854"/>
                <a:gd name="connsiteY5" fmla="*/ 238761 h 277779"/>
                <a:gd name="connsiteX6" fmla="*/ 1613277 w 1861854"/>
                <a:gd name="connsiteY6" fmla="*/ 0 h 277779"/>
                <a:gd name="connsiteX7" fmla="*/ 1861854 w 1861854"/>
                <a:gd name="connsiteY7" fmla="*/ 248577 h 277779"/>
                <a:gd name="connsiteX8" fmla="*/ 1842470 w 1861854"/>
                <a:gd name="connsiteY8" fmla="*/ 268208 h 277779"/>
                <a:gd name="connsiteX9" fmla="*/ 1613277 w 1861854"/>
                <a:gd name="connsiteY9" fmla="*/ 39017 h 277779"/>
                <a:gd name="connsiteX10" fmla="*/ 1374516 w 1861854"/>
                <a:gd name="connsiteY10" fmla="*/ 277779 h 277779"/>
                <a:gd name="connsiteX11" fmla="*/ 1135754 w 1861854"/>
                <a:gd name="connsiteY11" fmla="*/ 39017 h 277779"/>
                <a:gd name="connsiteX12" fmla="*/ 896745 w 1861854"/>
                <a:gd name="connsiteY12" fmla="*/ 277779 h 277779"/>
                <a:gd name="connsiteX13" fmla="*/ 657984 w 1861854"/>
                <a:gd name="connsiteY13" fmla="*/ 39017 h 277779"/>
                <a:gd name="connsiteX14" fmla="*/ 419222 w 1861854"/>
                <a:gd name="connsiteY14" fmla="*/ 277779 h 277779"/>
                <a:gd name="connsiteX15" fmla="*/ 180458 w 1861854"/>
                <a:gd name="connsiteY15" fmla="*/ 39017 h 277779"/>
                <a:gd name="connsiteX16" fmla="*/ 0 w 1861854"/>
                <a:gd name="connsiteY16" fmla="*/ 219475 h 277779"/>
                <a:gd name="connsiteX17" fmla="*/ 0 w 1861854"/>
                <a:gd name="connsiteY17" fmla="*/ 180458 h 27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61854" h="277779">
                  <a:moveTo>
                    <a:pt x="180458" y="0"/>
                  </a:moveTo>
                  <a:lnTo>
                    <a:pt x="419222" y="238761"/>
                  </a:lnTo>
                  <a:lnTo>
                    <a:pt x="657984" y="0"/>
                  </a:lnTo>
                  <a:lnTo>
                    <a:pt x="896745" y="238761"/>
                  </a:lnTo>
                  <a:lnTo>
                    <a:pt x="1135754" y="0"/>
                  </a:lnTo>
                  <a:lnTo>
                    <a:pt x="1374516" y="238761"/>
                  </a:lnTo>
                  <a:lnTo>
                    <a:pt x="1613277" y="0"/>
                  </a:lnTo>
                  <a:lnTo>
                    <a:pt x="1861854" y="248577"/>
                  </a:lnTo>
                  <a:lnTo>
                    <a:pt x="1842470" y="268208"/>
                  </a:lnTo>
                  <a:lnTo>
                    <a:pt x="1613277" y="39017"/>
                  </a:lnTo>
                  <a:lnTo>
                    <a:pt x="1374516" y="277779"/>
                  </a:lnTo>
                  <a:lnTo>
                    <a:pt x="1135754" y="39017"/>
                  </a:lnTo>
                  <a:lnTo>
                    <a:pt x="896745" y="277779"/>
                  </a:lnTo>
                  <a:lnTo>
                    <a:pt x="657984" y="39017"/>
                  </a:lnTo>
                  <a:lnTo>
                    <a:pt x="419222" y="277779"/>
                  </a:lnTo>
                  <a:lnTo>
                    <a:pt x="180458" y="39017"/>
                  </a:lnTo>
                  <a:lnTo>
                    <a:pt x="0" y="219475"/>
                  </a:lnTo>
                  <a:lnTo>
                    <a:pt x="0" y="1804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sp>
        <p:nvSpPr>
          <p:cNvPr id="2148" name="Freeform: Shape 515">
            <a:extLst>
              <a:ext uri="{FF2B5EF4-FFF2-40B4-BE49-F238E27FC236}">
                <a16:creationId xmlns:a16="http://schemas.microsoft.com/office/drawing/2014/main" id="{498F8FF6-43B4-494A-AF8F-123A4983ED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40308" y="-1"/>
            <a:ext cx="5444906" cy="5183161"/>
          </a:xfrm>
          <a:custGeom>
            <a:avLst/>
            <a:gdLst>
              <a:gd name="connsiteX0" fmla="*/ 1825048 w 6355652"/>
              <a:gd name="connsiteY0" fmla="*/ 0 h 6050127"/>
              <a:gd name="connsiteX1" fmla="*/ 4530604 w 6355652"/>
              <a:gd name="connsiteY1" fmla="*/ 0 h 6050127"/>
              <a:gd name="connsiteX2" fmla="*/ 4692567 w 6355652"/>
              <a:gd name="connsiteY2" fmla="*/ 78022 h 6050127"/>
              <a:gd name="connsiteX3" fmla="*/ 6355652 w 6355652"/>
              <a:gd name="connsiteY3" fmla="*/ 2872301 h 6050127"/>
              <a:gd name="connsiteX4" fmla="*/ 3177826 w 6355652"/>
              <a:gd name="connsiteY4" fmla="*/ 6050127 h 6050127"/>
              <a:gd name="connsiteX5" fmla="*/ 0 w 6355652"/>
              <a:gd name="connsiteY5" fmla="*/ 2872301 h 6050127"/>
              <a:gd name="connsiteX6" fmla="*/ 1663086 w 6355652"/>
              <a:gd name="connsiteY6" fmla="*/ 78022 h 60501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55652" h="6050127">
                <a:moveTo>
                  <a:pt x="1825048" y="0"/>
                </a:moveTo>
                <a:lnTo>
                  <a:pt x="4530604" y="0"/>
                </a:lnTo>
                <a:lnTo>
                  <a:pt x="4692567" y="78022"/>
                </a:lnTo>
                <a:cubicBezTo>
                  <a:pt x="5683175" y="616152"/>
                  <a:pt x="6355652" y="1665694"/>
                  <a:pt x="6355652" y="2872301"/>
                </a:cubicBezTo>
                <a:cubicBezTo>
                  <a:pt x="6355652" y="4627366"/>
                  <a:pt x="4932891" y="6050127"/>
                  <a:pt x="3177826" y="6050127"/>
                </a:cubicBezTo>
                <a:cubicBezTo>
                  <a:pt x="1422761" y="6050127"/>
                  <a:pt x="0" y="4627366"/>
                  <a:pt x="0" y="2872301"/>
                </a:cubicBezTo>
                <a:cubicBezTo>
                  <a:pt x="0" y="1665694"/>
                  <a:pt x="672477" y="616152"/>
                  <a:pt x="1663086" y="78022"/>
                </a:cubicBezTo>
                <a:close/>
              </a:path>
            </a:pathLst>
          </a:custGeom>
          <a:solidFill>
            <a:srgbClr val="FFFF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49" name="Freeform: Shape 516">
            <a:extLst>
              <a:ext uri="{FF2B5EF4-FFF2-40B4-BE49-F238E27FC236}">
                <a16:creationId xmlns:a16="http://schemas.microsoft.com/office/drawing/2014/main" id="{CF85B11F-FA15-48B8-BF04-463A37544E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9300" y="0"/>
            <a:ext cx="5444906" cy="5161894"/>
          </a:xfrm>
          <a:custGeom>
            <a:avLst/>
            <a:gdLst>
              <a:gd name="connsiteX0" fmla="*/ 1825048 w 6355652"/>
              <a:gd name="connsiteY0" fmla="*/ 0 h 6050127"/>
              <a:gd name="connsiteX1" fmla="*/ 4530604 w 6355652"/>
              <a:gd name="connsiteY1" fmla="*/ 0 h 6050127"/>
              <a:gd name="connsiteX2" fmla="*/ 4692567 w 6355652"/>
              <a:gd name="connsiteY2" fmla="*/ 78022 h 6050127"/>
              <a:gd name="connsiteX3" fmla="*/ 6355652 w 6355652"/>
              <a:gd name="connsiteY3" fmla="*/ 2872301 h 6050127"/>
              <a:gd name="connsiteX4" fmla="*/ 3177826 w 6355652"/>
              <a:gd name="connsiteY4" fmla="*/ 6050127 h 6050127"/>
              <a:gd name="connsiteX5" fmla="*/ 0 w 6355652"/>
              <a:gd name="connsiteY5" fmla="*/ 2872301 h 6050127"/>
              <a:gd name="connsiteX6" fmla="*/ 1663086 w 6355652"/>
              <a:gd name="connsiteY6" fmla="*/ 78022 h 60501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55652" h="6050127">
                <a:moveTo>
                  <a:pt x="1825048" y="0"/>
                </a:moveTo>
                <a:lnTo>
                  <a:pt x="4530604" y="0"/>
                </a:lnTo>
                <a:lnTo>
                  <a:pt x="4692567" y="78022"/>
                </a:lnTo>
                <a:cubicBezTo>
                  <a:pt x="5683175" y="616152"/>
                  <a:pt x="6355652" y="1665694"/>
                  <a:pt x="6355652" y="2872301"/>
                </a:cubicBezTo>
                <a:cubicBezTo>
                  <a:pt x="6355652" y="4627366"/>
                  <a:pt x="4932891" y="6050127"/>
                  <a:pt x="3177826" y="6050127"/>
                </a:cubicBezTo>
                <a:cubicBezTo>
                  <a:pt x="1422761" y="6050127"/>
                  <a:pt x="0" y="4627366"/>
                  <a:pt x="0" y="2872301"/>
                </a:cubicBezTo>
                <a:cubicBezTo>
                  <a:pt x="0" y="1665694"/>
                  <a:pt x="672477" y="616152"/>
                  <a:pt x="1663086" y="78022"/>
                </a:cubicBezTo>
                <a:close/>
              </a:path>
            </a:pathLst>
          </a:custGeom>
          <a:solidFill>
            <a:schemeClr val="accent2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50" name="Freeform: Shape 517">
            <a:extLst>
              <a:ext uri="{FF2B5EF4-FFF2-40B4-BE49-F238E27FC236}">
                <a16:creationId xmlns:a16="http://schemas.microsoft.com/office/drawing/2014/main" id="{5AFEC601-A132-47EE-B0C2-B38ACD9FCE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3016" y="0"/>
            <a:ext cx="5444905" cy="5046819"/>
          </a:xfrm>
          <a:custGeom>
            <a:avLst/>
            <a:gdLst>
              <a:gd name="connsiteX0" fmla="*/ 1529549 w 6355652"/>
              <a:gd name="connsiteY0" fmla="*/ 0 h 5890980"/>
              <a:gd name="connsiteX1" fmla="*/ 4826104 w 6355652"/>
              <a:gd name="connsiteY1" fmla="*/ 0 h 5890980"/>
              <a:gd name="connsiteX2" fmla="*/ 4954579 w 6355652"/>
              <a:gd name="connsiteY2" fmla="*/ 78051 h 5890980"/>
              <a:gd name="connsiteX3" fmla="*/ 6355652 w 6355652"/>
              <a:gd name="connsiteY3" fmla="*/ 2713154 h 5890980"/>
              <a:gd name="connsiteX4" fmla="*/ 3177826 w 6355652"/>
              <a:gd name="connsiteY4" fmla="*/ 5890980 h 5890980"/>
              <a:gd name="connsiteX5" fmla="*/ 0 w 6355652"/>
              <a:gd name="connsiteY5" fmla="*/ 2713154 h 5890980"/>
              <a:gd name="connsiteX6" fmla="*/ 1401073 w 6355652"/>
              <a:gd name="connsiteY6" fmla="*/ 78051 h 5890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55652" h="5890980">
                <a:moveTo>
                  <a:pt x="1529549" y="0"/>
                </a:moveTo>
                <a:lnTo>
                  <a:pt x="4826104" y="0"/>
                </a:lnTo>
                <a:lnTo>
                  <a:pt x="4954579" y="78051"/>
                </a:lnTo>
                <a:cubicBezTo>
                  <a:pt x="5799886" y="649129"/>
                  <a:pt x="6355652" y="1616239"/>
                  <a:pt x="6355652" y="2713154"/>
                </a:cubicBezTo>
                <a:cubicBezTo>
                  <a:pt x="6355652" y="4468219"/>
                  <a:pt x="4932891" y="5890980"/>
                  <a:pt x="3177826" y="5890980"/>
                </a:cubicBezTo>
                <a:cubicBezTo>
                  <a:pt x="1422761" y="5890980"/>
                  <a:pt x="0" y="4468219"/>
                  <a:pt x="0" y="2713154"/>
                </a:cubicBezTo>
                <a:cubicBezTo>
                  <a:pt x="0" y="1616239"/>
                  <a:pt x="555766" y="649129"/>
                  <a:pt x="1401073" y="78051"/>
                </a:cubicBezTo>
                <a:close/>
              </a:path>
            </a:pathLst>
          </a:custGeom>
          <a:solidFill>
            <a:schemeClr val="tx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725BC93A-F5AB-594F-901C-7E1557B7FD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2657" y="2266945"/>
            <a:ext cx="4403701" cy="168731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400" b="1" dirty="0" err="1">
                <a:solidFill>
                  <a:schemeClr val="bg1"/>
                </a:solidFill>
              </a:rPr>
              <a:t>v</a:t>
            </a:r>
            <a:r>
              <a:rPr lang="en-US" sz="5400" b="1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os</a:t>
            </a:r>
            <a:r>
              <a:rPr lang="en-US" sz="54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5400" b="1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interlocuteurs</a:t>
            </a:r>
            <a:endParaRPr lang="en-US" sz="5400" b="1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151" name="Graphic 212">
            <a:extLst>
              <a:ext uri="{FF2B5EF4-FFF2-40B4-BE49-F238E27FC236}">
                <a16:creationId xmlns:a16="http://schemas.microsoft.com/office/drawing/2014/main" id="{279CAF82-0ECF-42BE-8F37-F71941E5D4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49933" y="1550555"/>
            <a:ext cx="413564" cy="413564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rgbClr val="FFFF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2152" name="Graphic 212">
            <a:extLst>
              <a:ext uri="{FF2B5EF4-FFF2-40B4-BE49-F238E27FC236}">
                <a16:creationId xmlns:a16="http://schemas.microsoft.com/office/drawing/2014/main" id="{BB90F3FC-186F-4608-93AA-7EE24F682E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49933" y="1550555"/>
            <a:ext cx="413564" cy="413564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chemeClr val="accent6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pic>
        <p:nvPicPr>
          <p:cNvPr id="34" name="Image 33" descr="Une image contenant extérieur, personne, habits, femme&#10;&#10;Description générée automatiquement">
            <a:extLst>
              <a:ext uri="{FF2B5EF4-FFF2-40B4-BE49-F238E27FC236}">
                <a16:creationId xmlns:a16="http://schemas.microsoft.com/office/drawing/2014/main" id="{DE9C1903-2768-4601-A8DB-0F7EB03B8A2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312" r="-2" b="20059"/>
          <a:stretch/>
        </p:blipFill>
        <p:spPr>
          <a:xfrm>
            <a:off x="8159197" y="10"/>
            <a:ext cx="3628939" cy="3023108"/>
          </a:xfrm>
          <a:custGeom>
            <a:avLst/>
            <a:gdLst/>
            <a:ahLst/>
            <a:cxnLst/>
            <a:rect l="l" t="t" r="r" b="b"/>
            <a:pathLst>
              <a:path w="3177536" h="2647074">
                <a:moveTo>
                  <a:pt x="406152" y="0"/>
                </a:moveTo>
                <a:lnTo>
                  <a:pt x="2771384" y="0"/>
                </a:lnTo>
                <a:lnTo>
                  <a:pt x="2814739" y="47702"/>
                </a:lnTo>
                <a:cubicBezTo>
                  <a:pt x="3041386" y="322335"/>
                  <a:pt x="3177536" y="674421"/>
                  <a:pt x="3177536" y="1058306"/>
                </a:cubicBezTo>
                <a:cubicBezTo>
                  <a:pt x="3177536" y="1935759"/>
                  <a:pt x="2466220" y="2647074"/>
                  <a:pt x="1588768" y="2647074"/>
                </a:cubicBezTo>
                <a:cubicBezTo>
                  <a:pt x="711315" y="2647074"/>
                  <a:pt x="0" y="1935759"/>
                  <a:pt x="0" y="1058306"/>
                </a:cubicBezTo>
                <a:cubicBezTo>
                  <a:pt x="0" y="674421"/>
                  <a:pt x="136150" y="322335"/>
                  <a:pt x="362797" y="47702"/>
                </a:cubicBezTo>
                <a:close/>
              </a:path>
            </a:pathLst>
          </a:custGeom>
        </p:spPr>
      </p:pic>
      <p:pic>
        <p:nvPicPr>
          <p:cNvPr id="2050" name="Picture 2" descr="Sandrine Hansen et Dominik Hansen hypnothérapeutes à Pau et Anglet / Bayonne">
            <a:extLst>
              <a:ext uri="{FF2B5EF4-FFF2-40B4-BE49-F238E27FC236}">
                <a16:creationId xmlns:a16="http://schemas.microsoft.com/office/drawing/2014/main" id="{17D14136-E0EE-4A21-87C7-9C95F0B1DAE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88" r="-3" b="11131"/>
          <a:stretch/>
        </p:blipFill>
        <p:spPr bwMode="auto">
          <a:xfrm>
            <a:off x="7158629" y="4049288"/>
            <a:ext cx="2903941" cy="2764706"/>
          </a:xfrm>
          <a:custGeom>
            <a:avLst/>
            <a:gdLst/>
            <a:ahLst/>
            <a:cxnLst/>
            <a:rect l="l" t="t" r="r" b="b"/>
            <a:pathLst>
              <a:path w="4773089" h="4544235">
                <a:moveTo>
                  <a:pt x="2386544" y="0"/>
                </a:moveTo>
                <a:cubicBezTo>
                  <a:pt x="3704596" y="0"/>
                  <a:pt x="4773089" y="1068494"/>
                  <a:pt x="4773089" y="2386545"/>
                </a:cubicBezTo>
                <a:cubicBezTo>
                  <a:pt x="4773089" y="3292705"/>
                  <a:pt x="4268059" y="4080910"/>
                  <a:pt x="3524113" y="4485046"/>
                </a:cubicBezTo>
                <a:lnTo>
                  <a:pt x="3401244" y="4544235"/>
                </a:lnTo>
                <a:lnTo>
                  <a:pt x="1371845" y="4544235"/>
                </a:lnTo>
                <a:lnTo>
                  <a:pt x="1248976" y="4485046"/>
                </a:lnTo>
                <a:cubicBezTo>
                  <a:pt x="505030" y="4080910"/>
                  <a:pt x="0" y="3292705"/>
                  <a:pt x="0" y="2386545"/>
                </a:cubicBezTo>
                <a:cubicBezTo>
                  <a:pt x="0" y="1068494"/>
                  <a:pt x="1068494" y="0"/>
                  <a:pt x="238654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153" name="Graphic 185">
            <a:extLst>
              <a:ext uri="{FF2B5EF4-FFF2-40B4-BE49-F238E27FC236}">
                <a16:creationId xmlns:a16="http://schemas.microsoft.com/office/drawing/2014/main" id="{FB9739EB-7F66-433D-841F-AB3CD18700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549330" y="2740963"/>
            <a:ext cx="1054466" cy="469689"/>
            <a:chOff x="9841624" y="4115729"/>
            <a:chExt cx="602169" cy="268223"/>
          </a:xfrm>
          <a:solidFill>
            <a:schemeClr val="bg1"/>
          </a:solidFill>
        </p:grpSpPr>
        <p:sp>
          <p:nvSpPr>
            <p:cNvPr id="2154" name="Freeform: Shape 521">
              <a:extLst>
                <a:ext uri="{FF2B5EF4-FFF2-40B4-BE49-F238E27FC236}">
                  <a16:creationId xmlns:a16="http://schemas.microsoft.com/office/drawing/2014/main" id="{104F2BBD-A005-4DCB-9566-F2351050BE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55" name="Freeform: Shape 522">
              <a:extLst>
                <a:ext uri="{FF2B5EF4-FFF2-40B4-BE49-F238E27FC236}">
                  <a16:creationId xmlns:a16="http://schemas.microsoft.com/office/drawing/2014/main" id="{8B00DEC7-198B-49D1-98FD-018F3ECFCF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56" name="Freeform: Shape 523">
              <a:extLst>
                <a:ext uri="{FF2B5EF4-FFF2-40B4-BE49-F238E27FC236}">
                  <a16:creationId xmlns:a16="http://schemas.microsoft.com/office/drawing/2014/main" id="{F14DFC82-B3B3-468E-91B3-1302CFC684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57" name="Freeform: Shape 524">
              <a:extLst>
                <a:ext uri="{FF2B5EF4-FFF2-40B4-BE49-F238E27FC236}">
                  <a16:creationId xmlns:a16="http://schemas.microsoft.com/office/drawing/2014/main" id="{D3250EFE-214E-4B8E-AF96-036A514FFB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58" name="Freeform: Shape 525">
              <a:extLst>
                <a:ext uri="{FF2B5EF4-FFF2-40B4-BE49-F238E27FC236}">
                  <a16:creationId xmlns:a16="http://schemas.microsoft.com/office/drawing/2014/main" id="{AD058EBE-D4A5-4C43-B170-6A451F87A7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159" name="Oval 526">
            <a:extLst>
              <a:ext uri="{FF2B5EF4-FFF2-40B4-BE49-F238E27FC236}">
                <a16:creationId xmlns:a16="http://schemas.microsoft.com/office/drawing/2014/main" id="{033BC44A-0661-43B4-9C14-FD5963C226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17710" y="5195363"/>
            <a:ext cx="319941" cy="319941"/>
          </a:xfrm>
          <a:prstGeom prst="ellipse">
            <a:avLst/>
          </a:prstGeom>
          <a:solidFill>
            <a:srgbClr val="FFFF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160" name="Oval 527">
            <a:extLst>
              <a:ext uri="{FF2B5EF4-FFF2-40B4-BE49-F238E27FC236}">
                <a16:creationId xmlns:a16="http://schemas.microsoft.com/office/drawing/2014/main" id="{13811CB9-0334-4316-8B54-711C0F3BE6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17710" y="5195363"/>
            <a:ext cx="319941" cy="319941"/>
          </a:xfrm>
          <a:prstGeom prst="ellipse">
            <a:avLst/>
          </a:prstGeom>
          <a:solidFill>
            <a:schemeClr val="accent6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79" name="ZoneTexte 78">
            <a:extLst>
              <a:ext uri="{FF2B5EF4-FFF2-40B4-BE49-F238E27FC236}">
                <a16:creationId xmlns:a16="http://schemas.microsoft.com/office/drawing/2014/main" id="{BADEA0E6-04FD-4384-8647-B421ADCA9F90}"/>
              </a:ext>
            </a:extLst>
          </p:cNvPr>
          <p:cNvSpPr txBox="1"/>
          <p:nvPr/>
        </p:nvSpPr>
        <p:spPr>
          <a:xfrm>
            <a:off x="4167955" y="5575571"/>
            <a:ext cx="2903940" cy="11849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1400" b="1" dirty="0">
                <a:solidFill>
                  <a:schemeClr val="bg1"/>
                </a:solidFill>
              </a:rPr>
              <a:t>Dominik Hansen </a:t>
            </a:r>
          </a:p>
          <a:p>
            <a:pPr algn="ctr">
              <a:spcAft>
                <a:spcPts val="600"/>
              </a:spcAft>
            </a:pPr>
            <a:r>
              <a:rPr lang="en-US" sz="1400" dirty="0">
                <a:solidFill>
                  <a:schemeClr val="bg1"/>
                </a:solidFill>
              </a:rPr>
              <a:t>Directeur </a:t>
            </a:r>
            <a:r>
              <a:rPr lang="en-US" sz="1400" dirty="0" err="1">
                <a:solidFill>
                  <a:schemeClr val="bg1"/>
                </a:solidFill>
              </a:rPr>
              <a:t>Pédagogique</a:t>
            </a:r>
            <a:r>
              <a:rPr lang="en-US" sz="1400" dirty="0">
                <a:solidFill>
                  <a:schemeClr val="bg1"/>
                </a:solidFill>
              </a:rPr>
              <a:t> &amp; </a:t>
            </a:r>
          </a:p>
          <a:p>
            <a:pPr algn="ctr">
              <a:spcAft>
                <a:spcPts val="600"/>
              </a:spcAft>
            </a:pPr>
            <a:r>
              <a:rPr lang="en-US" sz="1400" dirty="0" err="1">
                <a:solidFill>
                  <a:schemeClr val="bg1"/>
                </a:solidFill>
              </a:rPr>
              <a:t>Responsable</a:t>
            </a:r>
            <a:r>
              <a:rPr lang="en-US" sz="1400" dirty="0">
                <a:solidFill>
                  <a:schemeClr val="bg1"/>
                </a:solidFill>
              </a:rPr>
              <a:t> Handicap</a:t>
            </a:r>
          </a:p>
          <a:p>
            <a:pPr algn="ctr">
              <a:spcAft>
                <a:spcPts val="600"/>
              </a:spcAft>
            </a:pPr>
            <a:r>
              <a:rPr lang="en-US" sz="1400" dirty="0">
                <a:solidFill>
                  <a:schemeClr val="bg1"/>
                </a:solidFill>
              </a:rPr>
              <a:t>07 82 11 22 85 </a:t>
            </a:r>
            <a:endParaRPr lang="en-US" sz="1400" b="0" dirty="0">
              <a:solidFill>
                <a:schemeClr val="bg1"/>
              </a:solidFill>
            </a:endParaRPr>
          </a:p>
        </p:txBody>
      </p:sp>
      <p:sp>
        <p:nvSpPr>
          <p:cNvPr id="111" name="ZoneTexte 110">
            <a:extLst>
              <a:ext uri="{FF2B5EF4-FFF2-40B4-BE49-F238E27FC236}">
                <a16:creationId xmlns:a16="http://schemas.microsoft.com/office/drawing/2014/main" id="{75A103C6-6502-401A-B84E-5A3C4EE94759}"/>
              </a:ext>
            </a:extLst>
          </p:cNvPr>
          <p:cNvSpPr txBox="1"/>
          <p:nvPr/>
        </p:nvSpPr>
        <p:spPr>
          <a:xfrm>
            <a:off x="6207866" y="2238107"/>
            <a:ext cx="3069108" cy="11849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1400" b="1" dirty="0">
                <a:solidFill>
                  <a:schemeClr val="bg1"/>
                </a:solidFill>
              </a:rPr>
              <a:t>Sandrine HANSEN</a:t>
            </a:r>
          </a:p>
          <a:p>
            <a:pPr algn="ctr">
              <a:spcAft>
                <a:spcPts val="600"/>
              </a:spcAft>
            </a:pPr>
            <a:r>
              <a:rPr lang="en-US" sz="1400" dirty="0" err="1">
                <a:solidFill>
                  <a:schemeClr val="bg1"/>
                </a:solidFill>
              </a:rPr>
              <a:t>Présidente</a:t>
            </a:r>
            <a:r>
              <a:rPr lang="en-US" sz="1400" dirty="0">
                <a:solidFill>
                  <a:schemeClr val="bg1"/>
                </a:solidFill>
              </a:rPr>
              <a:t> &amp;</a:t>
            </a:r>
          </a:p>
          <a:p>
            <a:pPr algn="ctr">
              <a:spcAft>
                <a:spcPts val="600"/>
              </a:spcAft>
            </a:pPr>
            <a:r>
              <a:rPr lang="en-US" sz="1400" dirty="0" err="1">
                <a:solidFill>
                  <a:schemeClr val="bg1"/>
                </a:solidFill>
              </a:rPr>
              <a:t>Responsable</a:t>
            </a:r>
            <a:r>
              <a:rPr lang="en-US" sz="1400" dirty="0">
                <a:solidFill>
                  <a:schemeClr val="bg1"/>
                </a:solidFill>
              </a:rPr>
              <a:t> administrative</a:t>
            </a:r>
          </a:p>
          <a:p>
            <a:pPr algn="ctr">
              <a:spcAft>
                <a:spcPts val="600"/>
              </a:spcAft>
            </a:pPr>
            <a:r>
              <a:rPr lang="en-US" sz="1400" b="0" dirty="0">
                <a:solidFill>
                  <a:schemeClr val="bg1"/>
                </a:solidFill>
              </a:rPr>
              <a:t>07 82 11 22 85</a:t>
            </a:r>
          </a:p>
        </p:txBody>
      </p:sp>
      <p:pic>
        <p:nvPicPr>
          <p:cNvPr id="442" name="Image 441">
            <a:extLst>
              <a:ext uri="{FF2B5EF4-FFF2-40B4-BE49-F238E27FC236}">
                <a16:creationId xmlns:a16="http://schemas.microsoft.com/office/drawing/2014/main" id="{223E9B61-7762-4AFD-93DC-45BED8C549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94664" y="131424"/>
            <a:ext cx="2059686" cy="2021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17964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8" name="Rectangle 191">
            <a:extLst>
              <a:ext uri="{FF2B5EF4-FFF2-40B4-BE49-F238E27FC236}">
                <a16:creationId xmlns:a16="http://schemas.microsoft.com/office/drawing/2014/main" id="{3A397E3E-B90C-4D82-BAAA-36F7AC6A45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89" name="Freeform: Shape 192">
            <a:extLst>
              <a:ext uri="{FF2B5EF4-FFF2-40B4-BE49-F238E27FC236}">
                <a16:creationId xmlns:a16="http://schemas.microsoft.com/office/drawing/2014/main" id="{8CF5E676-CA04-4CED-9F1E-5026ED66E6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2"/>
            <a:ext cx="2134216" cy="2258161"/>
          </a:xfrm>
          <a:custGeom>
            <a:avLst/>
            <a:gdLst>
              <a:gd name="connsiteX0" fmla="*/ 2292284 w 3871489"/>
              <a:gd name="connsiteY0" fmla="*/ 0 h 4096327"/>
              <a:gd name="connsiteX1" fmla="*/ 3500914 w 3871489"/>
              <a:gd name="connsiteY1" fmla="*/ 0 h 4096327"/>
              <a:gd name="connsiteX2" fmla="*/ 3542229 w 3871489"/>
              <a:gd name="connsiteY2" fmla="*/ 68006 h 4096327"/>
              <a:gd name="connsiteX3" fmla="*/ 3871489 w 3871489"/>
              <a:gd name="connsiteY3" fmla="*/ 1368323 h 4096327"/>
              <a:gd name="connsiteX4" fmla="*/ 1143485 w 3871489"/>
              <a:gd name="connsiteY4" fmla="*/ 4096327 h 4096327"/>
              <a:gd name="connsiteX5" fmla="*/ 81633 w 3871489"/>
              <a:gd name="connsiteY5" fmla="*/ 3881944 h 4096327"/>
              <a:gd name="connsiteX6" fmla="*/ 0 w 3871489"/>
              <a:gd name="connsiteY6" fmla="*/ 3842618 h 4096327"/>
              <a:gd name="connsiteX7" fmla="*/ 0 w 3871489"/>
              <a:gd name="connsiteY7" fmla="*/ 2741475 h 4096327"/>
              <a:gd name="connsiteX8" fmla="*/ 6615 w 3871489"/>
              <a:gd name="connsiteY8" fmla="*/ 2747487 h 4096327"/>
              <a:gd name="connsiteX9" fmla="*/ 1143485 w 3871489"/>
              <a:gd name="connsiteY9" fmla="*/ 3155655 h 4096327"/>
              <a:gd name="connsiteX10" fmla="*/ 2930817 w 3871489"/>
              <a:gd name="connsiteY10" fmla="*/ 1368323 h 4096327"/>
              <a:gd name="connsiteX11" fmla="*/ 2407287 w 3871489"/>
              <a:gd name="connsiteY11" fmla="*/ 104524 h 40963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871489" h="4096327">
                <a:moveTo>
                  <a:pt x="2292284" y="0"/>
                </a:moveTo>
                <a:lnTo>
                  <a:pt x="3500914" y="0"/>
                </a:lnTo>
                <a:lnTo>
                  <a:pt x="3542229" y="68006"/>
                </a:lnTo>
                <a:cubicBezTo>
                  <a:pt x="3752213" y="454545"/>
                  <a:pt x="3871489" y="897507"/>
                  <a:pt x="3871489" y="1368323"/>
                </a:cubicBezTo>
                <a:cubicBezTo>
                  <a:pt x="3871489" y="2874936"/>
                  <a:pt x="2650098" y="4096327"/>
                  <a:pt x="1143485" y="4096327"/>
                </a:cubicBezTo>
                <a:cubicBezTo>
                  <a:pt x="766832" y="4096327"/>
                  <a:pt x="408006" y="4019990"/>
                  <a:pt x="81633" y="3881944"/>
                </a:cubicBezTo>
                <a:lnTo>
                  <a:pt x="0" y="3842618"/>
                </a:lnTo>
                <a:lnTo>
                  <a:pt x="0" y="2741475"/>
                </a:lnTo>
                <a:lnTo>
                  <a:pt x="6615" y="2747487"/>
                </a:lnTo>
                <a:cubicBezTo>
                  <a:pt x="315579" y="3002472"/>
                  <a:pt x="711663" y="3155655"/>
                  <a:pt x="1143485" y="3155655"/>
                </a:cubicBezTo>
                <a:cubicBezTo>
                  <a:pt x="2130515" y="3155655"/>
                  <a:pt x="2930817" y="2355353"/>
                  <a:pt x="2930817" y="1368323"/>
                </a:cubicBezTo>
                <a:cubicBezTo>
                  <a:pt x="2930817" y="874812"/>
                  <a:pt x="2730741" y="427979"/>
                  <a:pt x="2407287" y="104524"/>
                </a:cubicBezTo>
                <a:close/>
              </a:path>
            </a:pathLst>
          </a:custGeom>
          <a:solidFill>
            <a:srgbClr val="FFFF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  <p:sp>
        <p:nvSpPr>
          <p:cNvPr id="3090" name="Freeform: Shape 193">
            <a:extLst>
              <a:ext uri="{FF2B5EF4-FFF2-40B4-BE49-F238E27FC236}">
                <a16:creationId xmlns:a16="http://schemas.microsoft.com/office/drawing/2014/main" id="{A11176B3-B4CD-48BB-97B8-AC0A2EC61B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2"/>
            <a:ext cx="2134216" cy="2258161"/>
          </a:xfrm>
          <a:custGeom>
            <a:avLst/>
            <a:gdLst>
              <a:gd name="connsiteX0" fmla="*/ 2292284 w 3871489"/>
              <a:gd name="connsiteY0" fmla="*/ 0 h 4096327"/>
              <a:gd name="connsiteX1" fmla="*/ 3500914 w 3871489"/>
              <a:gd name="connsiteY1" fmla="*/ 0 h 4096327"/>
              <a:gd name="connsiteX2" fmla="*/ 3542229 w 3871489"/>
              <a:gd name="connsiteY2" fmla="*/ 68006 h 4096327"/>
              <a:gd name="connsiteX3" fmla="*/ 3871489 w 3871489"/>
              <a:gd name="connsiteY3" fmla="*/ 1368323 h 4096327"/>
              <a:gd name="connsiteX4" fmla="*/ 1143485 w 3871489"/>
              <a:gd name="connsiteY4" fmla="*/ 4096327 h 4096327"/>
              <a:gd name="connsiteX5" fmla="*/ 81633 w 3871489"/>
              <a:gd name="connsiteY5" fmla="*/ 3881944 h 4096327"/>
              <a:gd name="connsiteX6" fmla="*/ 0 w 3871489"/>
              <a:gd name="connsiteY6" fmla="*/ 3842618 h 4096327"/>
              <a:gd name="connsiteX7" fmla="*/ 0 w 3871489"/>
              <a:gd name="connsiteY7" fmla="*/ 2741475 h 4096327"/>
              <a:gd name="connsiteX8" fmla="*/ 6615 w 3871489"/>
              <a:gd name="connsiteY8" fmla="*/ 2747487 h 4096327"/>
              <a:gd name="connsiteX9" fmla="*/ 1143485 w 3871489"/>
              <a:gd name="connsiteY9" fmla="*/ 3155655 h 4096327"/>
              <a:gd name="connsiteX10" fmla="*/ 2930817 w 3871489"/>
              <a:gd name="connsiteY10" fmla="*/ 1368323 h 4096327"/>
              <a:gd name="connsiteX11" fmla="*/ 2407287 w 3871489"/>
              <a:gd name="connsiteY11" fmla="*/ 104524 h 40963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871489" h="4096327">
                <a:moveTo>
                  <a:pt x="2292284" y="0"/>
                </a:moveTo>
                <a:lnTo>
                  <a:pt x="3500914" y="0"/>
                </a:lnTo>
                <a:lnTo>
                  <a:pt x="3542229" y="68006"/>
                </a:lnTo>
                <a:cubicBezTo>
                  <a:pt x="3752213" y="454545"/>
                  <a:pt x="3871489" y="897507"/>
                  <a:pt x="3871489" y="1368323"/>
                </a:cubicBezTo>
                <a:cubicBezTo>
                  <a:pt x="3871489" y="2874936"/>
                  <a:pt x="2650098" y="4096327"/>
                  <a:pt x="1143485" y="4096327"/>
                </a:cubicBezTo>
                <a:cubicBezTo>
                  <a:pt x="766832" y="4096327"/>
                  <a:pt x="408006" y="4019990"/>
                  <a:pt x="81633" y="3881944"/>
                </a:cubicBezTo>
                <a:lnTo>
                  <a:pt x="0" y="3842618"/>
                </a:lnTo>
                <a:lnTo>
                  <a:pt x="0" y="2741475"/>
                </a:lnTo>
                <a:lnTo>
                  <a:pt x="6615" y="2747487"/>
                </a:lnTo>
                <a:cubicBezTo>
                  <a:pt x="315579" y="3002472"/>
                  <a:pt x="711663" y="3155655"/>
                  <a:pt x="1143485" y="3155655"/>
                </a:cubicBezTo>
                <a:cubicBezTo>
                  <a:pt x="2130515" y="3155655"/>
                  <a:pt x="2930817" y="2355353"/>
                  <a:pt x="2930817" y="1368323"/>
                </a:cubicBezTo>
                <a:cubicBezTo>
                  <a:pt x="2930817" y="874812"/>
                  <a:pt x="2730741" y="427979"/>
                  <a:pt x="2407287" y="104524"/>
                </a:cubicBezTo>
                <a:close/>
              </a:path>
            </a:pathLst>
          </a:custGeom>
          <a:solidFill>
            <a:schemeClr val="accent2">
              <a:alpha val="3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  <p:grpSp>
        <p:nvGrpSpPr>
          <p:cNvPr id="3091" name="Group 194">
            <a:extLst>
              <a:ext uri="{FF2B5EF4-FFF2-40B4-BE49-F238E27FC236}">
                <a16:creationId xmlns:a16="http://schemas.microsoft.com/office/drawing/2014/main" id="{33F35CE5-6CA7-4309-88BC-D7436FD3AB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481312" y="743744"/>
            <a:ext cx="4860256" cy="4589316"/>
            <a:chOff x="1481312" y="743744"/>
            <a:chExt cx="4860256" cy="4589316"/>
          </a:xfrm>
        </p:grpSpPr>
        <p:sp>
          <p:nvSpPr>
            <p:cNvPr id="3092" name="Rectangle 195">
              <a:extLst>
                <a:ext uri="{FF2B5EF4-FFF2-40B4-BE49-F238E27FC236}">
                  <a16:creationId xmlns:a16="http://schemas.microsoft.com/office/drawing/2014/main" id="{2C1D3151-5F97-4860-B56C-C98BD62CC2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481312" y="743744"/>
              <a:ext cx="4860256" cy="4589316"/>
            </a:xfrm>
            <a:prstGeom prst="rect">
              <a:avLst/>
            </a:prstGeom>
            <a:solidFill>
              <a:srgbClr val="FFFFFF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accent1"/>
                </a:solidFill>
              </a:endParaRPr>
            </a:p>
          </p:txBody>
        </p:sp>
        <p:sp>
          <p:nvSpPr>
            <p:cNvPr id="3093" name="Rectangle 196">
              <a:extLst>
                <a:ext uri="{FF2B5EF4-FFF2-40B4-BE49-F238E27FC236}">
                  <a16:creationId xmlns:a16="http://schemas.microsoft.com/office/drawing/2014/main" id="{190317A6-3E5E-46BE-88E4-8BA01446A6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481312" y="743744"/>
              <a:ext cx="4860256" cy="4589316"/>
            </a:xfrm>
            <a:prstGeom prst="rect">
              <a:avLst/>
            </a:prstGeom>
            <a:solidFill>
              <a:schemeClr val="accent6">
                <a:alpha val="20000"/>
              </a:schemeClr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094" name="Rectangle 197">
            <a:extLst>
              <a:ext uri="{FF2B5EF4-FFF2-40B4-BE49-F238E27FC236}">
                <a16:creationId xmlns:a16="http://schemas.microsoft.com/office/drawing/2014/main" id="{8DE96824-E506-4448-8704-5EC7BF7BC5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79729" y="648365"/>
            <a:ext cx="4860256" cy="4589316"/>
          </a:xfrm>
          <a:prstGeom prst="rect">
            <a:avLst/>
          </a:prstGeom>
          <a:solidFill>
            <a:schemeClr val="tx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7827F0B-F0E1-400D-810A-6EC158EDED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7655" y="1689679"/>
            <a:ext cx="4579668" cy="3028072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000" dirty="0">
                <a:solidFill>
                  <a:schemeClr val="bg1"/>
                </a:solidFill>
              </a:rPr>
              <a:t>Votre Formatrice </a:t>
            </a:r>
            <a:br>
              <a:rPr lang="en-US" sz="5000" dirty="0">
                <a:solidFill>
                  <a:schemeClr val="bg1"/>
                </a:solidFill>
              </a:rPr>
            </a:br>
            <a:r>
              <a:rPr lang="en-US" sz="5000" dirty="0">
                <a:solidFill>
                  <a:schemeClr val="bg1"/>
                </a:solidFill>
              </a:rPr>
              <a:t>Lili RUGGIERI</a:t>
            </a:r>
          </a:p>
        </p:txBody>
      </p:sp>
      <p:sp>
        <p:nvSpPr>
          <p:cNvPr id="3095" name="Oval 198">
            <a:extLst>
              <a:ext uri="{FF2B5EF4-FFF2-40B4-BE49-F238E27FC236}">
                <a16:creationId xmlns:a16="http://schemas.microsoft.com/office/drawing/2014/main" id="{4D1A5E71-B6B6-486A-8CDC-C7ABD9B903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94239" y="4021556"/>
            <a:ext cx="365125" cy="365125"/>
          </a:xfrm>
          <a:prstGeom prst="ellipse">
            <a:avLst/>
          </a:prstGeom>
          <a:solidFill>
            <a:srgbClr val="FFFF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  <p:sp>
        <p:nvSpPr>
          <p:cNvPr id="3096" name="Freeform: Shape 199">
            <a:extLst>
              <a:ext uri="{FF2B5EF4-FFF2-40B4-BE49-F238E27FC236}">
                <a16:creationId xmlns:a16="http://schemas.microsoft.com/office/drawing/2014/main" id="{A2B5CBEA-F125-49B6-8335-227C325B11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605539" y="5333060"/>
            <a:ext cx="1589388" cy="1524940"/>
          </a:xfrm>
          <a:custGeom>
            <a:avLst/>
            <a:gdLst>
              <a:gd name="connsiteX0" fmla="*/ 2473947 w 3432581"/>
              <a:gd name="connsiteY0" fmla="*/ 0 h 3293393"/>
              <a:gd name="connsiteX1" fmla="*/ 3209623 w 3432581"/>
              <a:gd name="connsiteY1" fmla="*/ 111224 h 3293393"/>
              <a:gd name="connsiteX2" fmla="*/ 3432581 w 3432581"/>
              <a:gd name="connsiteY2" fmla="*/ 192828 h 3293393"/>
              <a:gd name="connsiteX3" fmla="*/ 3432581 w 3432581"/>
              <a:gd name="connsiteY3" fmla="*/ 3293393 h 3293393"/>
              <a:gd name="connsiteX4" fmla="*/ 141884 w 3432581"/>
              <a:gd name="connsiteY4" fmla="*/ 3293393 h 3293393"/>
              <a:gd name="connsiteX5" fmla="*/ 111224 w 3432581"/>
              <a:gd name="connsiteY5" fmla="*/ 3209623 h 3293393"/>
              <a:gd name="connsiteX6" fmla="*/ 0 w 3432581"/>
              <a:gd name="connsiteY6" fmla="*/ 2473947 h 3293393"/>
              <a:gd name="connsiteX7" fmla="*/ 2473947 w 3432581"/>
              <a:gd name="connsiteY7" fmla="*/ 0 h 3293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32581" h="3293393">
                <a:moveTo>
                  <a:pt x="2473947" y="0"/>
                </a:moveTo>
                <a:cubicBezTo>
                  <a:pt x="2730133" y="0"/>
                  <a:pt x="2977223" y="38940"/>
                  <a:pt x="3209623" y="111224"/>
                </a:cubicBezTo>
                <a:lnTo>
                  <a:pt x="3432581" y="192828"/>
                </a:lnTo>
                <a:lnTo>
                  <a:pt x="3432581" y="3293393"/>
                </a:lnTo>
                <a:lnTo>
                  <a:pt x="141884" y="3293393"/>
                </a:lnTo>
                <a:lnTo>
                  <a:pt x="111224" y="3209623"/>
                </a:lnTo>
                <a:cubicBezTo>
                  <a:pt x="38940" y="2977224"/>
                  <a:pt x="0" y="2730133"/>
                  <a:pt x="0" y="2473947"/>
                </a:cubicBezTo>
                <a:cubicBezTo>
                  <a:pt x="0" y="1107624"/>
                  <a:pt x="1107624" y="0"/>
                  <a:pt x="2473947" y="0"/>
                </a:cubicBezTo>
                <a:close/>
              </a:path>
            </a:pathLst>
          </a:custGeom>
          <a:solidFill>
            <a:srgbClr val="FFFF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097" name="Freeform: Shape 200">
            <a:extLst>
              <a:ext uri="{FF2B5EF4-FFF2-40B4-BE49-F238E27FC236}">
                <a16:creationId xmlns:a16="http://schemas.microsoft.com/office/drawing/2014/main" id="{775E4183-101A-4AB6-A280-4474EEF0D5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605539" y="5333060"/>
            <a:ext cx="1589388" cy="1524940"/>
          </a:xfrm>
          <a:custGeom>
            <a:avLst/>
            <a:gdLst>
              <a:gd name="connsiteX0" fmla="*/ 2473947 w 3432581"/>
              <a:gd name="connsiteY0" fmla="*/ 0 h 3293393"/>
              <a:gd name="connsiteX1" fmla="*/ 3209623 w 3432581"/>
              <a:gd name="connsiteY1" fmla="*/ 111224 h 3293393"/>
              <a:gd name="connsiteX2" fmla="*/ 3432581 w 3432581"/>
              <a:gd name="connsiteY2" fmla="*/ 192828 h 3293393"/>
              <a:gd name="connsiteX3" fmla="*/ 3432581 w 3432581"/>
              <a:gd name="connsiteY3" fmla="*/ 3293393 h 3293393"/>
              <a:gd name="connsiteX4" fmla="*/ 141884 w 3432581"/>
              <a:gd name="connsiteY4" fmla="*/ 3293393 h 3293393"/>
              <a:gd name="connsiteX5" fmla="*/ 111224 w 3432581"/>
              <a:gd name="connsiteY5" fmla="*/ 3209623 h 3293393"/>
              <a:gd name="connsiteX6" fmla="*/ 0 w 3432581"/>
              <a:gd name="connsiteY6" fmla="*/ 2473947 h 3293393"/>
              <a:gd name="connsiteX7" fmla="*/ 2473947 w 3432581"/>
              <a:gd name="connsiteY7" fmla="*/ 0 h 3293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32581" h="3293393">
                <a:moveTo>
                  <a:pt x="2473947" y="0"/>
                </a:moveTo>
                <a:cubicBezTo>
                  <a:pt x="2730133" y="0"/>
                  <a:pt x="2977223" y="38940"/>
                  <a:pt x="3209623" y="111224"/>
                </a:cubicBezTo>
                <a:lnTo>
                  <a:pt x="3432581" y="192828"/>
                </a:lnTo>
                <a:lnTo>
                  <a:pt x="3432581" y="3293393"/>
                </a:lnTo>
                <a:lnTo>
                  <a:pt x="141884" y="3293393"/>
                </a:lnTo>
                <a:lnTo>
                  <a:pt x="111224" y="3209623"/>
                </a:lnTo>
                <a:cubicBezTo>
                  <a:pt x="38940" y="2977224"/>
                  <a:pt x="0" y="2730133"/>
                  <a:pt x="0" y="2473947"/>
                </a:cubicBezTo>
                <a:cubicBezTo>
                  <a:pt x="0" y="1107624"/>
                  <a:pt x="1107624" y="0"/>
                  <a:pt x="2473947" y="0"/>
                </a:cubicBezTo>
                <a:close/>
              </a:path>
            </a:pathLst>
          </a:custGeom>
          <a:solidFill>
            <a:schemeClr val="accent6">
              <a:alpha val="2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3098" name="Graphic 185">
            <a:extLst>
              <a:ext uri="{FF2B5EF4-FFF2-40B4-BE49-F238E27FC236}">
                <a16:creationId xmlns:a16="http://schemas.microsoft.com/office/drawing/2014/main" id="{FB9739EB-7F66-433D-841F-AB3CD18700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358345" y="1663988"/>
            <a:ext cx="843745" cy="375828"/>
            <a:chOff x="9841624" y="4115729"/>
            <a:chExt cx="602169" cy="268223"/>
          </a:xfrm>
          <a:solidFill>
            <a:schemeClr val="bg1"/>
          </a:solidFill>
        </p:grpSpPr>
        <p:sp>
          <p:nvSpPr>
            <p:cNvPr id="3099" name="Freeform: Shape 202">
              <a:extLst>
                <a:ext uri="{FF2B5EF4-FFF2-40B4-BE49-F238E27FC236}">
                  <a16:creationId xmlns:a16="http://schemas.microsoft.com/office/drawing/2014/main" id="{104F2BBD-A005-4DCB-9566-F2351050BE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accent1"/>
                </a:solidFill>
              </a:endParaRPr>
            </a:p>
          </p:txBody>
        </p:sp>
        <p:sp>
          <p:nvSpPr>
            <p:cNvPr id="204" name="Freeform: Shape 203">
              <a:extLst>
                <a:ext uri="{FF2B5EF4-FFF2-40B4-BE49-F238E27FC236}">
                  <a16:creationId xmlns:a16="http://schemas.microsoft.com/office/drawing/2014/main" id="{8B00DEC7-198B-49D1-98FD-018F3ECFCF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>
                <a:solidFill>
                  <a:schemeClr val="accent1"/>
                </a:solidFill>
              </a:endParaRPr>
            </a:p>
          </p:txBody>
        </p:sp>
        <p:sp>
          <p:nvSpPr>
            <p:cNvPr id="205" name="Freeform: Shape 204">
              <a:extLst>
                <a:ext uri="{FF2B5EF4-FFF2-40B4-BE49-F238E27FC236}">
                  <a16:creationId xmlns:a16="http://schemas.microsoft.com/office/drawing/2014/main" id="{F14DFC82-B3B3-468E-91B3-1302CFC684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accent1"/>
                </a:solidFill>
              </a:endParaRPr>
            </a:p>
          </p:txBody>
        </p:sp>
        <p:sp>
          <p:nvSpPr>
            <p:cNvPr id="206" name="Freeform: Shape 205">
              <a:extLst>
                <a:ext uri="{FF2B5EF4-FFF2-40B4-BE49-F238E27FC236}">
                  <a16:creationId xmlns:a16="http://schemas.microsoft.com/office/drawing/2014/main" id="{D3250EFE-214E-4B8E-AF96-036A514FFB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accent1"/>
                </a:solidFill>
              </a:endParaRPr>
            </a:p>
          </p:txBody>
        </p:sp>
        <p:sp>
          <p:nvSpPr>
            <p:cNvPr id="207" name="Freeform: Shape 206">
              <a:extLst>
                <a:ext uri="{FF2B5EF4-FFF2-40B4-BE49-F238E27FC236}">
                  <a16:creationId xmlns:a16="http://schemas.microsoft.com/office/drawing/2014/main" id="{AD058EBE-D4A5-4C43-B170-6A451F87A7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>
                <a:solidFill>
                  <a:schemeClr val="accent1"/>
                </a:solidFill>
              </a:endParaRPr>
            </a:p>
          </p:txBody>
        </p:sp>
      </p:grpSp>
      <p:sp>
        <p:nvSpPr>
          <p:cNvPr id="208" name="Oval 207">
            <a:extLst>
              <a:ext uri="{FF2B5EF4-FFF2-40B4-BE49-F238E27FC236}">
                <a16:creationId xmlns:a16="http://schemas.microsoft.com/office/drawing/2014/main" id="{70F0B206-D594-4583-8B45-09E279CA28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94239" y="4021556"/>
            <a:ext cx="365125" cy="365125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09" name="Oval 208">
            <a:extLst>
              <a:ext uri="{FF2B5EF4-FFF2-40B4-BE49-F238E27FC236}">
                <a16:creationId xmlns:a16="http://schemas.microsoft.com/office/drawing/2014/main" id="{87EC9E44-F870-44FD-AEF6-7C84B86E13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94239" y="4021556"/>
            <a:ext cx="365125" cy="365125"/>
          </a:xfrm>
          <a:prstGeom prst="ellipse">
            <a:avLst/>
          </a:prstGeom>
          <a:solidFill>
            <a:schemeClr val="accent6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4825DF9F-DADB-4DB2-BFAE-018D0C30DD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6383" y="934421"/>
            <a:ext cx="1486947" cy="1459134"/>
          </a:xfrm>
          <a:prstGeom prst="rect">
            <a:avLst/>
          </a:prstGeom>
        </p:spPr>
      </p:pic>
      <p:pic>
        <p:nvPicPr>
          <p:cNvPr id="5" name="Espace réservé du contenu 4" descr="Une image contenant personne, intérieur, mur&#10;&#10;Description générée automatiquement">
            <a:extLst>
              <a:ext uri="{FF2B5EF4-FFF2-40B4-BE49-F238E27FC236}">
                <a16:creationId xmlns:a16="http://schemas.microsoft.com/office/drawing/2014/main" id="{C0B9CAC2-0630-4563-A56D-2DA452D58A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954023" y="1138735"/>
            <a:ext cx="3369150" cy="458053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3147451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8" name="Rectangle 34">
            <a:extLst>
              <a:ext uri="{FF2B5EF4-FFF2-40B4-BE49-F238E27FC236}">
                <a16:creationId xmlns:a16="http://schemas.microsoft.com/office/drawing/2014/main" id="{10A05691-F36F-44DD-904C-144D68CAF7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tre 3">
            <a:extLst>
              <a:ext uri="{FF2B5EF4-FFF2-40B4-BE49-F238E27FC236}">
                <a16:creationId xmlns:a16="http://schemas.microsoft.com/office/drawing/2014/main" id="{403E1A05-D3BA-9D4C-A558-EA7A76C611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25827" y="978408"/>
            <a:ext cx="4437509" cy="110642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300" b="1" dirty="0"/>
              <a:t>Lieu de formation 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17F5F291-D0E6-4433-A488-42C699BDC70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894" r="7" b="4035"/>
          <a:stretch/>
        </p:blipFill>
        <p:spPr>
          <a:xfrm>
            <a:off x="569952" y="585216"/>
            <a:ext cx="2588577" cy="2338913"/>
          </a:xfrm>
          <a:prstGeom prst="rect">
            <a:avLst/>
          </a:prstGeom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id="{67D7F5F5-560E-9846-A8A8-EA283D15188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81" r="17016" b="-4"/>
          <a:stretch/>
        </p:blipFill>
        <p:spPr bwMode="auto">
          <a:xfrm>
            <a:off x="3590936" y="585216"/>
            <a:ext cx="2338915" cy="2338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9" name="Straight Connector 36">
            <a:extLst>
              <a:ext uri="{FF2B5EF4-FFF2-40B4-BE49-F238E27FC236}">
                <a16:creationId xmlns:a16="http://schemas.microsoft.com/office/drawing/2014/main" id="{1A9CF0DD-5937-4172-BD2C-9579BD31DD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572846" y="1417320"/>
            <a:ext cx="0" cy="402336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>
            <a:extLst>
              <a:ext uri="{FF2B5EF4-FFF2-40B4-BE49-F238E27FC236}">
                <a16:creationId xmlns:a16="http://schemas.microsoft.com/office/drawing/2014/main" id="{47499EAE-5782-67F2-8FFA-7673B84CA538}"/>
              </a:ext>
            </a:extLst>
          </p:cNvPr>
          <p:cNvSpPr/>
          <p:nvPr/>
        </p:nvSpPr>
        <p:spPr>
          <a:xfrm>
            <a:off x="7195321" y="2924129"/>
            <a:ext cx="3545451" cy="32624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fr-FR" b="1" dirty="0">
                <a:cs typeface="Arial" panose="020B0604020202020204" pitchFamily="34" charset="0"/>
              </a:rPr>
              <a:t>ADRESSE :</a:t>
            </a:r>
          </a:p>
          <a:p>
            <a:pPr algn="ctr">
              <a:spcAft>
                <a:spcPts val="600"/>
              </a:spcAft>
            </a:pPr>
            <a:r>
              <a:rPr lang="fr-FR" sz="1400" b="1">
                <a:cs typeface="Arial" panose="020B0604020202020204" pitchFamily="34" charset="0"/>
              </a:rPr>
              <a:t>IBIS - Avenue </a:t>
            </a:r>
            <a:r>
              <a:rPr lang="fr-FR" sz="1400" b="1" dirty="0">
                <a:cs typeface="Arial" panose="020B0604020202020204" pitchFamily="34" charset="0"/>
              </a:rPr>
              <a:t>Santos Dumont - 64230 LESCAR</a:t>
            </a:r>
          </a:p>
          <a:p>
            <a:pPr algn="ctr">
              <a:spcAft>
                <a:spcPts val="600"/>
              </a:spcAft>
            </a:pPr>
            <a:endParaRPr lang="fr-FR" b="1" dirty="0">
              <a:cs typeface="Arial" panose="020B0604020202020204" pitchFamily="34" charset="0"/>
            </a:endParaRPr>
          </a:p>
          <a:p>
            <a:pPr algn="ctr">
              <a:spcAft>
                <a:spcPts val="600"/>
              </a:spcAft>
            </a:pPr>
            <a:r>
              <a:rPr lang="fr-FR" b="1" dirty="0">
                <a:cs typeface="Arial" panose="020B0604020202020204" pitchFamily="34" charset="0"/>
              </a:rPr>
              <a:t>ACCES :</a:t>
            </a:r>
          </a:p>
          <a:p>
            <a:pPr algn="ctr">
              <a:spcAft>
                <a:spcPts val="600"/>
              </a:spcAft>
            </a:pPr>
            <a:r>
              <a:rPr lang="fr-FR" sz="1400" b="1" dirty="0">
                <a:cs typeface="Arial" panose="020B0604020202020204" pitchFamily="34" charset="0"/>
              </a:rPr>
              <a:t>Autoroute: Sortie Lescar </a:t>
            </a:r>
          </a:p>
          <a:p>
            <a:pPr algn="ctr">
              <a:spcAft>
                <a:spcPts val="600"/>
              </a:spcAft>
            </a:pPr>
            <a:r>
              <a:rPr lang="fr-FR" sz="1400" b="1" dirty="0">
                <a:cs typeface="Arial" panose="020B0604020202020204" pitchFamily="34" charset="0"/>
              </a:rPr>
              <a:t>Aéroport: Pau Pyrénées, 64 230 Uzein</a:t>
            </a:r>
          </a:p>
          <a:p>
            <a:pPr algn="ctr">
              <a:spcAft>
                <a:spcPts val="600"/>
              </a:spcAft>
            </a:pPr>
            <a:r>
              <a:rPr lang="fr-FR" sz="1400" b="1" dirty="0">
                <a:cs typeface="Arial" panose="020B0604020202020204" pitchFamily="34" charset="0"/>
              </a:rPr>
              <a:t>Gare: Avenue Jean-</a:t>
            </a:r>
            <a:r>
              <a:rPr lang="fr-FR" sz="1400" b="1" dirty="0" err="1">
                <a:cs typeface="Arial" panose="020B0604020202020204" pitchFamily="34" charset="0"/>
              </a:rPr>
              <a:t>Biray</a:t>
            </a:r>
            <a:r>
              <a:rPr lang="fr-FR" sz="1400" b="1" dirty="0">
                <a:cs typeface="Arial" panose="020B0604020202020204" pitchFamily="34" charset="0"/>
              </a:rPr>
              <a:t>, 64000 Pau</a:t>
            </a:r>
          </a:p>
          <a:p>
            <a:pPr algn="ctr">
              <a:spcAft>
                <a:spcPts val="600"/>
              </a:spcAft>
            </a:pPr>
            <a:r>
              <a:rPr lang="fr-FR" sz="1400" b="1" dirty="0">
                <a:cs typeface="Arial" panose="020B0604020202020204" pitchFamily="34" charset="0"/>
              </a:rPr>
              <a:t>Bus : Ligne 3-7-13 arrêt Lescar Soleil</a:t>
            </a:r>
          </a:p>
          <a:p>
            <a:pPr algn="ctr">
              <a:spcAft>
                <a:spcPts val="600"/>
              </a:spcAft>
            </a:pPr>
            <a:br>
              <a:rPr lang="fr-FR" sz="1400" b="1" dirty="0">
                <a:solidFill>
                  <a:schemeClr val="bg1"/>
                </a:solidFill>
                <a:cs typeface="Arial" panose="020B0604020202020204" pitchFamily="34" charset="0"/>
              </a:rPr>
            </a:br>
            <a:br>
              <a:rPr lang="fr-FR" sz="1400" b="1" dirty="0">
                <a:solidFill>
                  <a:schemeClr val="bg1"/>
                </a:solidFill>
              </a:rPr>
            </a:br>
            <a:endParaRPr lang="fr-FR" sz="1400" b="1" dirty="0">
              <a:solidFill>
                <a:schemeClr val="bg1"/>
              </a:solidFill>
            </a:endParaRPr>
          </a:p>
        </p:txBody>
      </p:sp>
      <p:pic>
        <p:nvPicPr>
          <p:cNvPr id="2" name="Espace réservé pour une image  7" descr="6 Rue Bernard Palissy, 64230 Lescar : carte">
            <a:extLst>
              <a:ext uri="{FF2B5EF4-FFF2-40B4-BE49-F238E27FC236}">
                <a16:creationId xmlns:a16="http://schemas.microsoft.com/office/drawing/2014/main" id="{1DE7E998-F66B-89FC-062C-6433E539C287}"/>
              </a:ext>
            </a:extLst>
          </p:cNvPr>
          <p:cNvPicPr>
            <a:picLocks noGrp="1"/>
          </p:cNvPicPr>
          <p:nvPr>
            <p:ph type="pic"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83" r="-1" b="6600"/>
          <a:stretch/>
        </p:blipFill>
        <p:spPr bwMode="auto">
          <a:xfrm>
            <a:off x="129942" y="3345685"/>
            <a:ext cx="6184230" cy="3176595"/>
          </a:xfrm>
          <a:prstGeom prst="rect">
            <a:avLst/>
          </a:prstGeom>
          <a:noFill/>
        </p:spPr>
      </p:pic>
      <p:sp>
        <p:nvSpPr>
          <p:cNvPr id="10" name="Légende : encadrée 9">
            <a:extLst>
              <a:ext uri="{FF2B5EF4-FFF2-40B4-BE49-F238E27FC236}">
                <a16:creationId xmlns:a16="http://schemas.microsoft.com/office/drawing/2014/main" id="{D8EA3659-E334-E523-698F-6E55AAA7D4BD}"/>
              </a:ext>
            </a:extLst>
          </p:cNvPr>
          <p:cNvSpPr/>
          <p:nvPr/>
        </p:nvSpPr>
        <p:spPr>
          <a:xfrm>
            <a:off x="5217872" y="4555345"/>
            <a:ext cx="914400" cy="428135"/>
          </a:xfrm>
          <a:prstGeom prst="borderCallout1">
            <a:avLst>
              <a:gd name="adj1" fmla="val 87095"/>
              <a:gd name="adj2" fmla="val 46667"/>
              <a:gd name="adj3" fmla="val 302584"/>
              <a:gd name="adj4" fmla="val 9667"/>
            </a:avLst>
          </a:prstGeom>
          <a:ln w="28575"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IBIS</a:t>
            </a:r>
          </a:p>
        </p:txBody>
      </p:sp>
    </p:spTree>
    <p:extLst>
      <p:ext uri="{BB962C8B-B14F-4D97-AF65-F5344CB8AC3E}">
        <p14:creationId xmlns:p14="http://schemas.microsoft.com/office/powerpoint/2010/main" val="59946015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16" name="Rectangle 78">
            <a:extLst>
              <a:ext uri="{FF2B5EF4-FFF2-40B4-BE49-F238E27FC236}">
                <a16:creationId xmlns:a16="http://schemas.microsoft.com/office/drawing/2014/main" id="{2172A0AC-3DCE-4672-BCAF-28FEF91F60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17" name="Rectangle 80">
            <a:extLst>
              <a:ext uri="{FF2B5EF4-FFF2-40B4-BE49-F238E27FC236}">
                <a16:creationId xmlns:a16="http://schemas.microsoft.com/office/drawing/2014/main" id="{AE6F1C77-EDC9-4C5F-8C1C-62DD46BDA3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4" descr="Restaurant - Hôtel Continental Pau ***">
            <a:extLst>
              <a:ext uri="{FF2B5EF4-FFF2-40B4-BE49-F238E27FC236}">
                <a16:creationId xmlns:a16="http://schemas.microsoft.com/office/drawing/2014/main" id="{12623BCE-34C7-4818-A49E-A1220C84242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3" r="15747"/>
          <a:stretch/>
        </p:blipFill>
        <p:spPr bwMode="auto">
          <a:xfrm>
            <a:off x="0" y="10"/>
            <a:ext cx="8450297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AE4C475-03F3-C243-8BCA-C06E50A4185C}"/>
              </a:ext>
            </a:extLst>
          </p:cNvPr>
          <p:cNvSpPr/>
          <p:nvPr/>
        </p:nvSpPr>
        <p:spPr>
          <a:xfrm>
            <a:off x="1346383" y="1693192"/>
            <a:ext cx="4619621" cy="44014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sz="2000" dirty="0">
              <a:solidFill>
                <a:srgbClr val="FFFFFF"/>
              </a:solidFill>
            </a:endParaRPr>
          </a:p>
        </p:txBody>
      </p:sp>
      <p:pic>
        <p:nvPicPr>
          <p:cNvPr id="4102" name="Picture 6" descr="Hôtel H4 Hotel Berlin Alexanderplatz, Berlin - trivago.fr">
            <a:extLst>
              <a:ext uri="{FF2B5EF4-FFF2-40B4-BE49-F238E27FC236}">
                <a16:creationId xmlns:a16="http://schemas.microsoft.com/office/drawing/2014/main" id="{346128DF-B4C6-46C5-9B88-562D273F448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34" r="14135" b="1"/>
          <a:stretch/>
        </p:blipFill>
        <p:spPr bwMode="auto">
          <a:xfrm>
            <a:off x="6225997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55F7E5BE-B8E9-274D-B60D-F3DC294193C9}"/>
              </a:ext>
            </a:extLst>
          </p:cNvPr>
          <p:cNvSpPr/>
          <p:nvPr/>
        </p:nvSpPr>
        <p:spPr>
          <a:xfrm>
            <a:off x="5703452" y="3906417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600"/>
              </a:spcAft>
            </a:pPr>
            <a:br>
              <a:rPr lang="fr-FR" dirty="0"/>
            </a:br>
            <a:endParaRPr lang="fr-FR"/>
          </a:p>
        </p:txBody>
      </p:sp>
      <p:sp>
        <p:nvSpPr>
          <p:cNvPr id="11" name="Titre 3">
            <a:extLst>
              <a:ext uri="{FF2B5EF4-FFF2-40B4-BE49-F238E27FC236}">
                <a16:creationId xmlns:a16="http://schemas.microsoft.com/office/drawing/2014/main" id="{403E1A05-D3BA-9D4C-A558-EA7A76C611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9902" y="282908"/>
            <a:ext cx="10379549" cy="16276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4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Restauration           &amp;         </a:t>
            </a:r>
            <a:r>
              <a:rPr lang="en-US" sz="4400" b="1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Hébergement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7FC1DD2D-D9CB-4CA4-81E5-8EC652F712B7}"/>
              </a:ext>
            </a:extLst>
          </p:cNvPr>
          <p:cNvSpPr/>
          <p:nvPr/>
        </p:nvSpPr>
        <p:spPr>
          <a:xfrm>
            <a:off x="1498783" y="1845592"/>
            <a:ext cx="4619621" cy="44014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sz="2000" dirty="0">
              <a:solidFill>
                <a:srgbClr val="FFFFFF"/>
              </a:solidFill>
            </a:endParaRP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2000" dirty="0">
                <a:solidFill>
                  <a:srgbClr val="FFFFFF"/>
                </a:solidFill>
              </a:rPr>
              <a:t>Le </a:t>
            </a:r>
            <a:r>
              <a:rPr lang="en-US" sz="2000" dirty="0" err="1">
                <a:solidFill>
                  <a:srgbClr val="FFFFFF"/>
                </a:solidFill>
              </a:rPr>
              <a:t>comptoir</a:t>
            </a:r>
            <a:r>
              <a:rPr lang="en-US" sz="2000" dirty="0">
                <a:solidFill>
                  <a:srgbClr val="FFFFFF"/>
                </a:solidFill>
              </a:rPr>
              <a:t> du Sud Ouest (à </a:t>
            </a:r>
            <a:r>
              <a:rPr lang="en-US" sz="2000" dirty="0" err="1">
                <a:solidFill>
                  <a:srgbClr val="FFFFFF"/>
                </a:solidFill>
              </a:rPr>
              <a:t>emporter</a:t>
            </a:r>
            <a:r>
              <a:rPr lang="en-US" sz="2000" dirty="0">
                <a:solidFill>
                  <a:srgbClr val="FFFFFF"/>
                </a:solidFill>
              </a:rPr>
              <a:t>)</a:t>
            </a: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sz="2000" dirty="0">
              <a:solidFill>
                <a:srgbClr val="FFFFFF"/>
              </a:solidFill>
            </a:endParaRP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2000" dirty="0">
                <a:solidFill>
                  <a:srgbClr val="FFFFFF"/>
                </a:solidFill>
              </a:rPr>
              <a:t>La Factory (à </a:t>
            </a:r>
            <a:r>
              <a:rPr lang="en-US" sz="2000" dirty="0" err="1">
                <a:solidFill>
                  <a:srgbClr val="FFFFFF"/>
                </a:solidFill>
              </a:rPr>
              <a:t>emporter</a:t>
            </a:r>
            <a:r>
              <a:rPr lang="en-US" sz="2000" dirty="0">
                <a:solidFill>
                  <a:srgbClr val="FFFFFF"/>
                </a:solidFill>
              </a:rPr>
              <a:t>)</a:t>
            </a: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sz="2000" dirty="0">
              <a:solidFill>
                <a:srgbClr val="FFFFFF"/>
              </a:solidFill>
            </a:endParaRP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2000" dirty="0">
                <a:solidFill>
                  <a:srgbClr val="FFFFFF"/>
                </a:solidFill>
              </a:rPr>
              <a:t>Le </a:t>
            </a:r>
            <a:r>
              <a:rPr lang="en-US" sz="2000" dirty="0" err="1">
                <a:solidFill>
                  <a:srgbClr val="FFFFFF"/>
                </a:solidFill>
              </a:rPr>
              <a:t>Fujin</a:t>
            </a:r>
            <a:endParaRPr lang="en-US" sz="2000" dirty="0">
              <a:solidFill>
                <a:srgbClr val="FFFFFF"/>
              </a:solidFill>
            </a:endParaRP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sz="2000" dirty="0">
              <a:solidFill>
                <a:srgbClr val="FFFFFF"/>
              </a:solidFill>
            </a:endParaRP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2000" dirty="0">
                <a:solidFill>
                  <a:srgbClr val="FFFFFF"/>
                </a:solidFill>
              </a:rPr>
              <a:t>La </a:t>
            </a:r>
            <a:r>
              <a:rPr lang="en-US" sz="2000" dirty="0" err="1">
                <a:solidFill>
                  <a:srgbClr val="FFFFFF"/>
                </a:solidFill>
              </a:rPr>
              <a:t>Fabbrica</a:t>
            </a:r>
            <a:endParaRPr lang="en-US" sz="2000" dirty="0">
              <a:solidFill>
                <a:srgbClr val="FFFFFF"/>
              </a:solidFill>
            </a:endParaRP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sz="2000" dirty="0">
              <a:solidFill>
                <a:srgbClr val="FFFFFF"/>
              </a:solidFill>
            </a:endParaRP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2000" dirty="0">
                <a:solidFill>
                  <a:srgbClr val="FFFFFF"/>
                </a:solidFill>
              </a:rPr>
              <a:t>…</a:t>
            </a: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3A43CEC6-A81C-4667-A407-233950B99EA5}"/>
              </a:ext>
            </a:extLst>
          </p:cNvPr>
          <p:cNvSpPr txBox="1"/>
          <p:nvPr/>
        </p:nvSpPr>
        <p:spPr>
          <a:xfrm>
            <a:off x="7386080" y="2193442"/>
            <a:ext cx="3804833" cy="34009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2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B&amp;B Hôtel  </a:t>
            </a: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5 rue Charles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Moureu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64230 Lescar</a:t>
            </a: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2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Ibis Budget </a:t>
            </a: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1 Rue du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Bilaa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64230 Lescar</a:t>
            </a: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20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Fasthotel</a:t>
            </a:r>
            <a:r>
              <a:rPr lang="en-US" sz="2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11 rue Charles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Moureu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64230 Lescar</a:t>
            </a:r>
          </a:p>
        </p:txBody>
      </p:sp>
    </p:spTree>
    <p:extLst>
      <p:ext uri="{BB962C8B-B14F-4D97-AF65-F5344CB8AC3E}">
        <p14:creationId xmlns:p14="http://schemas.microsoft.com/office/powerpoint/2010/main" val="25793772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>
            <a:extLst>
              <a:ext uri="{FF2B5EF4-FFF2-40B4-BE49-F238E27FC236}">
                <a16:creationId xmlns:a16="http://schemas.microsoft.com/office/drawing/2014/main" id="{59185359-96CC-994B-8761-7334AE4B1A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0271" y="3794336"/>
            <a:ext cx="5242259" cy="1922251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en-US" sz="4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Dates de formation</a:t>
            </a:r>
            <a:br>
              <a:rPr lang="en-US" sz="4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4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du 5 au 6 </a:t>
            </a:r>
            <a:r>
              <a:rPr lang="en-US" sz="36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octobre</a:t>
            </a:r>
            <a:r>
              <a:rPr lang="en-US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2026</a:t>
            </a:r>
            <a:endParaRPr lang="en-US" sz="36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82" name="Freeform: Shape 81">
            <a:extLst>
              <a:ext uri="{FF2B5EF4-FFF2-40B4-BE49-F238E27FC236}">
                <a16:creationId xmlns:a16="http://schemas.microsoft.com/office/drawing/2014/main" id="{60B21A5C-062F-46C2-8389-53D40F46AA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483466"/>
            <a:ext cx="5549037" cy="6374535"/>
          </a:xfrm>
          <a:custGeom>
            <a:avLst/>
            <a:gdLst>
              <a:gd name="connsiteX0" fmla="*/ 2203019 w 5549037"/>
              <a:gd name="connsiteY0" fmla="*/ 0 h 6374535"/>
              <a:gd name="connsiteX1" fmla="*/ 5549037 w 5549037"/>
              <a:gd name="connsiteY1" fmla="*/ 3346018 h 6374535"/>
              <a:gd name="connsiteX2" fmla="*/ 3797930 w 5549037"/>
              <a:gd name="connsiteY2" fmla="*/ 6288190 h 6374535"/>
              <a:gd name="connsiteX3" fmla="*/ 3618689 w 5549037"/>
              <a:gd name="connsiteY3" fmla="*/ 6374535 h 6374535"/>
              <a:gd name="connsiteX4" fmla="*/ 779546 w 5549037"/>
              <a:gd name="connsiteY4" fmla="*/ 6374535 h 6374535"/>
              <a:gd name="connsiteX5" fmla="*/ 537516 w 5549037"/>
              <a:gd name="connsiteY5" fmla="*/ 6248727 h 6374535"/>
              <a:gd name="connsiteX6" fmla="*/ 74641 w 5549037"/>
              <a:gd name="connsiteY6" fmla="*/ 5927968 h 6374535"/>
              <a:gd name="connsiteX7" fmla="*/ 0 w 5549037"/>
              <a:gd name="connsiteY7" fmla="*/ 5860130 h 6374535"/>
              <a:gd name="connsiteX8" fmla="*/ 0 w 5549037"/>
              <a:gd name="connsiteY8" fmla="*/ 831906 h 6374535"/>
              <a:gd name="connsiteX9" fmla="*/ 74641 w 5549037"/>
              <a:gd name="connsiteY9" fmla="*/ 764068 h 6374535"/>
              <a:gd name="connsiteX10" fmla="*/ 2203019 w 5549037"/>
              <a:gd name="connsiteY10" fmla="*/ 0 h 63745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549037" h="6374535">
                <a:moveTo>
                  <a:pt x="2203019" y="0"/>
                </a:moveTo>
                <a:cubicBezTo>
                  <a:pt x="4050974" y="0"/>
                  <a:pt x="5549037" y="1498063"/>
                  <a:pt x="5549037" y="3346018"/>
                </a:cubicBezTo>
                <a:cubicBezTo>
                  <a:pt x="5549037" y="4616487"/>
                  <a:pt x="4840968" y="5721578"/>
                  <a:pt x="3797930" y="6288190"/>
                </a:cubicBezTo>
                <a:lnTo>
                  <a:pt x="3618689" y="6374535"/>
                </a:lnTo>
                <a:lnTo>
                  <a:pt x="779546" y="6374535"/>
                </a:lnTo>
                <a:lnTo>
                  <a:pt x="537516" y="6248727"/>
                </a:lnTo>
                <a:cubicBezTo>
                  <a:pt x="374031" y="6154721"/>
                  <a:pt x="219238" y="6047301"/>
                  <a:pt x="74641" y="5927968"/>
                </a:cubicBezTo>
                <a:lnTo>
                  <a:pt x="0" y="5860130"/>
                </a:lnTo>
                <a:lnTo>
                  <a:pt x="0" y="831906"/>
                </a:lnTo>
                <a:lnTo>
                  <a:pt x="74641" y="764068"/>
                </a:lnTo>
                <a:cubicBezTo>
                  <a:pt x="653030" y="286739"/>
                  <a:pt x="1394539" y="0"/>
                  <a:pt x="2203019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176" name="Picture 8" descr="Calendrier de bureau 2021 Calendrier de bureau à double horaire quotidien  Agenda annuel Agenda de bureau-Noir - Achat / Vente calendrier - ephemeride  Calendrier de bureau 2021 C - Cdiscount">
            <a:extLst>
              <a:ext uri="{FF2B5EF4-FFF2-40B4-BE49-F238E27FC236}">
                <a16:creationId xmlns:a16="http://schemas.microsoft.com/office/drawing/2014/main" id="{E5DA69A0-9CA1-4262-95F5-506E78B2E6E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18" r="7576" b="3"/>
          <a:stretch/>
        </p:blipFill>
        <p:spPr bwMode="auto">
          <a:xfrm>
            <a:off x="1" y="647373"/>
            <a:ext cx="5385130" cy="6210629"/>
          </a:xfrm>
          <a:custGeom>
            <a:avLst/>
            <a:gdLst/>
            <a:ahLst/>
            <a:cxnLst/>
            <a:rect l="l" t="t" r="r" b="b"/>
            <a:pathLst>
              <a:path w="5385130" h="6210629">
                <a:moveTo>
                  <a:pt x="2203018" y="0"/>
                </a:moveTo>
                <a:cubicBezTo>
                  <a:pt x="3960450" y="0"/>
                  <a:pt x="5385130" y="1424680"/>
                  <a:pt x="5385130" y="3182112"/>
                </a:cubicBezTo>
                <a:cubicBezTo>
                  <a:pt x="5385130" y="4500186"/>
                  <a:pt x="4583748" y="5631087"/>
                  <a:pt x="3441640" y="6114158"/>
                </a:cubicBezTo>
                <a:lnTo>
                  <a:pt x="3178061" y="6210629"/>
                </a:lnTo>
                <a:lnTo>
                  <a:pt x="1233206" y="6210629"/>
                </a:lnTo>
                <a:lnTo>
                  <a:pt x="1108901" y="6171135"/>
                </a:lnTo>
                <a:cubicBezTo>
                  <a:pt x="767738" y="6046219"/>
                  <a:pt x="453928" y="5864559"/>
                  <a:pt x="178899" y="5637585"/>
                </a:cubicBezTo>
                <a:lnTo>
                  <a:pt x="0" y="5474990"/>
                </a:lnTo>
                <a:lnTo>
                  <a:pt x="0" y="889234"/>
                </a:lnTo>
                <a:lnTo>
                  <a:pt x="178899" y="726640"/>
                </a:lnTo>
                <a:cubicBezTo>
                  <a:pt x="728956" y="272693"/>
                  <a:pt x="1434142" y="0"/>
                  <a:pt x="2203018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4" name="Freeform: Shape 83">
            <a:extLst>
              <a:ext uri="{FF2B5EF4-FFF2-40B4-BE49-F238E27FC236}">
                <a16:creationId xmlns:a16="http://schemas.microsoft.com/office/drawing/2014/main" id="{8A177BCC-4208-4795-8572-4D623BA1E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33763" y="1"/>
            <a:ext cx="4480560" cy="2513993"/>
          </a:xfrm>
          <a:custGeom>
            <a:avLst/>
            <a:gdLst>
              <a:gd name="connsiteX0" fmla="*/ 18382 w 4480560"/>
              <a:gd name="connsiteY0" fmla="*/ 0 h 2513993"/>
              <a:gd name="connsiteX1" fmla="*/ 4462178 w 4480560"/>
              <a:gd name="connsiteY1" fmla="*/ 0 h 2513993"/>
              <a:gd name="connsiteX2" fmla="*/ 4468994 w 4480560"/>
              <a:gd name="connsiteY2" fmla="*/ 44657 h 2513993"/>
              <a:gd name="connsiteX3" fmla="*/ 4480560 w 4480560"/>
              <a:gd name="connsiteY3" fmla="*/ 273713 h 2513993"/>
              <a:gd name="connsiteX4" fmla="*/ 2240280 w 4480560"/>
              <a:gd name="connsiteY4" fmla="*/ 2513993 h 2513993"/>
              <a:gd name="connsiteX5" fmla="*/ 0 w 4480560"/>
              <a:gd name="connsiteY5" fmla="*/ 273713 h 2513993"/>
              <a:gd name="connsiteX6" fmla="*/ 11567 w 4480560"/>
              <a:gd name="connsiteY6" fmla="*/ 44657 h 25139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80560" h="2513993">
                <a:moveTo>
                  <a:pt x="18382" y="0"/>
                </a:moveTo>
                <a:lnTo>
                  <a:pt x="4462178" y="0"/>
                </a:lnTo>
                <a:lnTo>
                  <a:pt x="4468994" y="44657"/>
                </a:lnTo>
                <a:cubicBezTo>
                  <a:pt x="4476642" y="119969"/>
                  <a:pt x="4480560" y="196384"/>
                  <a:pt x="4480560" y="273713"/>
                </a:cubicBezTo>
                <a:cubicBezTo>
                  <a:pt x="4480560" y="1510985"/>
                  <a:pt x="3477552" y="2513993"/>
                  <a:pt x="2240280" y="2513993"/>
                </a:cubicBezTo>
                <a:cubicBezTo>
                  <a:pt x="1003008" y="2513993"/>
                  <a:pt x="0" y="1510985"/>
                  <a:pt x="0" y="273713"/>
                </a:cubicBezTo>
                <a:cubicBezTo>
                  <a:pt x="0" y="196384"/>
                  <a:pt x="3918" y="119969"/>
                  <a:pt x="11567" y="44657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E9B01870-FD07-4023-B35D-7C5641E3473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1098" r="-3" b="21228"/>
          <a:stretch/>
        </p:blipFill>
        <p:spPr>
          <a:xfrm>
            <a:off x="5398355" y="1"/>
            <a:ext cx="4151376" cy="2349401"/>
          </a:xfrm>
          <a:custGeom>
            <a:avLst/>
            <a:gdLst/>
            <a:ahLst/>
            <a:cxnLst/>
            <a:rect l="l" t="t" r="r" b="b"/>
            <a:pathLst>
              <a:path w="4151376" h="2349401">
                <a:moveTo>
                  <a:pt x="20101" y="0"/>
                </a:moveTo>
                <a:lnTo>
                  <a:pt x="4131276" y="0"/>
                </a:lnTo>
                <a:lnTo>
                  <a:pt x="4140659" y="61486"/>
                </a:lnTo>
                <a:cubicBezTo>
                  <a:pt x="4147746" y="131265"/>
                  <a:pt x="4151376" y="202065"/>
                  <a:pt x="4151376" y="273713"/>
                </a:cubicBezTo>
                <a:cubicBezTo>
                  <a:pt x="4151376" y="1420084"/>
                  <a:pt x="3222059" y="2349401"/>
                  <a:pt x="2075688" y="2349401"/>
                </a:cubicBezTo>
                <a:cubicBezTo>
                  <a:pt x="929317" y="2349401"/>
                  <a:pt x="0" y="1420084"/>
                  <a:pt x="0" y="273713"/>
                </a:cubicBezTo>
                <a:cubicBezTo>
                  <a:pt x="0" y="202065"/>
                  <a:pt x="3630" y="131265"/>
                  <a:pt x="10717" y="61486"/>
                </a:cubicBezTo>
                <a:close/>
              </a:path>
            </a:pathLst>
          </a:cu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B1DB46E-C67C-AC45-85CC-50CDB5FB43AC}"/>
              </a:ext>
            </a:extLst>
          </p:cNvPr>
          <p:cNvSpPr/>
          <p:nvPr/>
        </p:nvSpPr>
        <p:spPr>
          <a:xfrm>
            <a:off x="1487829" y="1048222"/>
            <a:ext cx="9127067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br>
              <a:rPr lang="fr-FR" sz="900">
                <a:latin typeface="Arial" panose="020B0604020202020204" pitchFamily="34" charset="0"/>
              </a:rPr>
            </a:br>
            <a:br>
              <a:rPr lang="fr-FR" sz="900">
                <a:latin typeface="Arial" panose="020B0604020202020204" pitchFamily="34" charset="0"/>
              </a:rPr>
            </a:br>
            <a:br>
              <a:rPr lang="fr-FR" sz="900">
                <a:latin typeface="Arial" panose="020B0604020202020204" pitchFamily="34" charset="0"/>
              </a:rPr>
            </a:br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726865D-234A-9138-8D68-64E03FF0B37B}"/>
              </a:ext>
            </a:extLst>
          </p:cNvPr>
          <p:cNvSpPr/>
          <p:nvPr/>
        </p:nvSpPr>
        <p:spPr>
          <a:xfrm rot="764188">
            <a:off x="1487829" y="3094335"/>
            <a:ext cx="1588897" cy="923330"/>
          </a:xfrm>
          <a:prstGeom prst="rect">
            <a:avLst/>
          </a:prstGeom>
          <a:solidFill>
            <a:schemeClr val="bg1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2026</a:t>
            </a:r>
          </a:p>
        </p:txBody>
      </p:sp>
    </p:spTree>
    <p:extLst>
      <p:ext uri="{BB962C8B-B14F-4D97-AF65-F5344CB8AC3E}">
        <p14:creationId xmlns:p14="http://schemas.microsoft.com/office/powerpoint/2010/main" val="419780441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3F6E77EB-A986-0F49-81B4-7869522A63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30289" y="2870605"/>
            <a:ext cx="6112895" cy="192225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Horaires de formation</a:t>
            </a:r>
            <a:endParaRPr lang="en-US" sz="48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166" name="Freeform: Shape 86">
            <a:extLst>
              <a:ext uri="{FF2B5EF4-FFF2-40B4-BE49-F238E27FC236}">
                <a16:creationId xmlns:a16="http://schemas.microsoft.com/office/drawing/2014/main" id="{60B21A5C-062F-46C2-8389-53D40F46AA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483466"/>
            <a:ext cx="5549037" cy="6374535"/>
          </a:xfrm>
          <a:custGeom>
            <a:avLst/>
            <a:gdLst>
              <a:gd name="connsiteX0" fmla="*/ 2203019 w 5549037"/>
              <a:gd name="connsiteY0" fmla="*/ 0 h 6374535"/>
              <a:gd name="connsiteX1" fmla="*/ 5549037 w 5549037"/>
              <a:gd name="connsiteY1" fmla="*/ 3346018 h 6374535"/>
              <a:gd name="connsiteX2" fmla="*/ 3797930 w 5549037"/>
              <a:gd name="connsiteY2" fmla="*/ 6288190 h 6374535"/>
              <a:gd name="connsiteX3" fmla="*/ 3618689 w 5549037"/>
              <a:gd name="connsiteY3" fmla="*/ 6374535 h 6374535"/>
              <a:gd name="connsiteX4" fmla="*/ 779546 w 5549037"/>
              <a:gd name="connsiteY4" fmla="*/ 6374535 h 6374535"/>
              <a:gd name="connsiteX5" fmla="*/ 537516 w 5549037"/>
              <a:gd name="connsiteY5" fmla="*/ 6248727 h 6374535"/>
              <a:gd name="connsiteX6" fmla="*/ 74641 w 5549037"/>
              <a:gd name="connsiteY6" fmla="*/ 5927968 h 6374535"/>
              <a:gd name="connsiteX7" fmla="*/ 0 w 5549037"/>
              <a:gd name="connsiteY7" fmla="*/ 5860130 h 6374535"/>
              <a:gd name="connsiteX8" fmla="*/ 0 w 5549037"/>
              <a:gd name="connsiteY8" fmla="*/ 831906 h 6374535"/>
              <a:gd name="connsiteX9" fmla="*/ 74641 w 5549037"/>
              <a:gd name="connsiteY9" fmla="*/ 764068 h 6374535"/>
              <a:gd name="connsiteX10" fmla="*/ 2203019 w 5549037"/>
              <a:gd name="connsiteY10" fmla="*/ 0 h 63745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549037" h="6374535">
                <a:moveTo>
                  <a:pt x="2203019" y="0"/>
                </a:moveTo>
                <a:cubicBezTo>
                  <a:pt x="4050974" y="0"/>
                  <a:pt x="5549037" y="1498063"/>
                  <a:pt x="5549037" y="3346018"/>
                </a:cubicBezTo>
                <a:cubicBezTo>
                  <a:pt x="5549037" y="4616487"/>
                  <a:pt x="4840968" y="5721578"/>
                  <a:pt x="3797930" y="6288190"/>
                </a:cubicBezTo>
                <a:lnTo>
                  <a:pt x="3618689" y="6374535"/>
                </a:lnTo>
                <a:lnTo>
                  <a:pt x="779546" y="6374535"/>
                </a:lnTo>
                <a:lnTo>
                  <a:pt x="537516" y="6248727"/>
                </a:lnTo>
                <a:cubicBezTo>
                  <a:pt x="374031" y="6154721"/>
                  <a:pt x="219238" y="6047301"/>
                  <a:pt x="74641" y="5927968"/>
                </a:cubicBezTo>
                <a:lnTo>
                  <a:pt x="0" y="5860130"/>
                </a:lnTo>
                <a:lnTo>
                  <a:pt x="0" y="831906"/>
                </a:lnTo>
                <a:lnTo>
                  <a:pt x="74641" y="764068"/>
                </a:lnTo>
                <a:cubicBezTo>
                  <a:pt x="653030" y="286739"/>
                  <a:pt x="1394539" y="0"/>
                  <a:pt x="2203019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150" name="Picture 6" descr="Montre Sautoir - Vitrail Hypnotique – Goussets Béguin">
            <a:extLst>
              <a:ext uri="{FF2B5EF4-FFF2-40B4-BE49-F238E27FC236}">
                <a16:creationId xmlns:a16="http://schemas.microsoft.com/office/drawing/2014/main" id="{B6CC3064-EB5F-4597-A93C-7407FFFDB88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2" r="7052" b="3"/>
          <a:stretch/>
        </p:blipFill>
        <p:spPr bwMode="auto">
          <a:xfrm>
            <a:off x="1" y="647373"/>
            <a:ext cx="5385130" cy="6210629"/>
          </a:xfrm>
          <a:custGeom>
            <a:avLst/>
            <a:gdLst/>
            <a:ahLst/>
            <a:cxnLst/>
            <a:rect l="l" t="t" r="r" b="b"/>
            <a:pathLst>
              <a:path w="5385130" h="6210629">
                <a:moveTo>
                  <a:pt x="2203018" y="0"/>
                </a:moveTo>
                <a:cubicBezTo>
                  <a:pt x="3960450" y="0"/>
                  <a:pt x="5385130" y="1424680"/>
                  <a:pt x="5385130" y="3182112"/>
                </a:cubicBezTo>
                <a:cubicBezTo>
                  <a:pt x="5385130" y="4500186"/>
                  <a:pt x="4583748" y="5631087"/>
                  <a:pt x="3441640" y="6114158"/>
                </a:cubicBezTo>
                <a:lnTo>
                  <a:pt x="3178061" y="6210629"/>
                </a:lnTo>
                <a:lnTo>
                  <a:pt x="1233206" y="6210629"/>
                </a:lnTo>
                <a:lnTo>
                  <a:pt x="1108901" y="6171135"/>
                </a:lnTo>
                <a:cubicBezTo>
                  <a:pt x="767738" y="6046219"/>
                  <a:pt x="453928" y="5864559"/>
                  <a:pt x="178899" y="5637585"/>
                </a:cubicBezTo>
                <a:lnTo>
                  <a:pt x="0" y="5474990"/>
                </a:lnTo>
                <a:lnTo>
                  <a:pt x="0" y="889234"/>
                </a:lnTo>
                <a:lnTo>
                  <a:pt x="178899" y="726640"/>
                </a:lnTo>
                <a:cubicBezTo>
                  <a:pt x="728956" y="272693"/>
                  <a:pt x="1434142" y="0"/>
                  <a:pt x="2203018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67" name="Freeform: Shape 88">
            <a:extLst>
              <a:ext uri="{FF2B5EF4-FFF2-40B4-BE49-F238E27FC236}">
                <a16:creationId xmlns:a16="http://schemas.microsoft.com/office/drawing/2014/main" id="{8A177BCC-4208-4795-8572-4D623BA1E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33763" y="1"/>
            <a:ext cx="4480560" cy="2513993"/>
          </a:xfrm>
          <a:custGeom>
            <a:avLst/>
            <a:gdLst>
              <a:gd name="connsiteX0" fmla="*/ 18382 w 4480560"/>
              <a:gd name="connsiteY0" fmla="*/ 0 h 2513993"/>
              <a:gd name="connsiteX1" fmla="*/ 4462178 w 4480560"/>
              <a:gd name="connsiteY1" fmla="*/ 0 h 2513993"/>
              <a:gd name="connsiteX2" fmla="*/ 4468994 w 4480560"/>
              <a:gd name="connsiteY2" fmla="*/ 44657 h 2513993"/>
              <a:gd name="connsiteX3" fmla="*/ 4480560 w 4480560"/>
              <a:gd name="connsiteY3" fmla="*/ 273713 h 2513993"/>
              <a:gd name="connsiteX4" fmla="*/ 2240280 w 4480560"/>
              <a:gd name="connsiteY4" fmla="*/ 2513993 h 2513993"/>
              <a:gd name="connsiteX5" fmla="*/ 0 w 4480560"/>
              <a:gd name="connsiteY5" fmla="*/ 273713 h 2513993"/>
              <a:gd name="connsiteX6" fmla="*/ 11567 w 4480560"/>
              <a:gd name="connsiteY6" fmla="*/ 44657 h 25139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80560" h="2513993">
                <a:moveTo>
                  <a:pt x="18382" y="0"/>
                </a:moveTo>
                <a:lnTo>
                  <a:pt x="4462178" y="0"/>
                </a:lnTo>
                <a:lnTo>
                  <a:pt x="4468994" y="44657"/>
                </a:lnTo>
                <a:cubicBezTo>
                  <a:pt x="4476642" y="119969"/>
                  <a:pt x="4480560" y="196384"/>
                  <a:pt x="4480560" y="273713"/>
                </a:cubicBezTo>
                <a:cubicBezTo>
                  <a:pt x="4480560" y="1510985"/>
                  <a:pt x="3477552" y="2513993"/>
                  <a:pt x="2240280" y="2513993"/>
                </a:cubicBezTo>
                <a:cubicBezTo>
                  <a:pt x="1003008" y="2513993"/>
                  <a:pt x="0" y="1510985"/>
                  <a:pt x="0" y="273713"/>
                </a:cubicBezTo>
                <a:cubicBezTo>
                  <a:pt x="0" y="196384"/>
                  <a:pt x="3918" y="119969"/>
                  <a:pt x="11567" y="44657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3" name="Image 32">
            <a:extLst>
              <a:ext uri="{FF2B5EF4-FFF2-40B4-BE49-F238E27FC236}">
                <a16:creationId xmlns:a16="http://schemas.microsoft.com/office/drawing/2014/main" id="{4BB2FE71-D8A7-4D69-BFE8-178EACB358E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1098" r="-3" b="21228"/>
          <a:stretch/>
        </p:blipFill>
        <p:spPr>
          <a:xfrm>
            <a:off x="5398355" y="1"/>
            <a:ext cx="4151376" cy="2349401"/>
          </a:xfrm>
          <a:custGeom>
            <a:avLst/>
            <a:gdLst/>
            <a:ahLst/>
            <a:cxnLst/>
            <a:rect l="l" t="t" r="r" b="b"/>
            <a:pathLst>
              <a:path w="4151376" h="2349401">
                <a:moveTo>
                  <a:pt x="20101" y="0"/>
                </a:moveTo>
                <a:lnTo>
                  <a:pt x="4131276" y="0"/>
                </a:lnTo>
                <a:lnTo>
                  <a:pt x="4140659" y="61486"/>
                </a:lnTo>
                <a:cubicBezTo>
                  <a:pt x="4147746" y="131265"/>
                  <a:pt x="4151376" y="202065"/>
                  <a:pt x="4151376" y="273713"/>
                </a:cubicBezTo>
                <a:cubicBezTo>
                  <a:pt x="4151376" y="1420084"/>
                  <a:pt x="3222059" y="2349401"/>
                  <a:pt x="2075688" y="2349401"/>
                </a:cubicBezTo>
                <a:cubicBezTo>
                  <a:pt x="929317" y="2349401"/>
                  <a:pt x="0" y="1420084"/>
                  <a:pt x="0" y="273713"/>
                </a:cubicBezTo>
                <a:cubicBezTo>
                  <a:pt x="0" y="202065"/>
                  <a:pt x="3630" y="131265"/>
                  <a:pt x="10717" y="61486"/>
                </a:cubicBezTo>
                <a:close/>
              </a:path>
            </a:pathLst>
          </a:cu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BB606018-8385-B44F-BDB7-2671CA66C72A}"/>
              </a:ext>
            </a:extLst>
          </p:cNvPr>
          <p:cNvSpPr txBox="1"/>
          <p:nvPr/>
        </p:nvSpPr>
        <p:spPr>
          <a:xfrm>
            <a:off x="5686336" y="4109407"/>
            <a:ext cx="6400800" cy="16930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2000" dirty="0"/>
              <a:t> 09h00 – 12h30 / 14h00 - 17h30</a:t>
            </a: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sz="2000" dirty="0"/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2000" dirty="0"/>
              <a:t>Ces horaires de principe sont susceptibles d’être </a:t>
            </a:r>
            <a:r>
              <a:rPr lang="en-US" sz="2000" dirty="0" err="1"/>
              <a:t>modifiées</a:t>
            </a:r>
            <a:r>
              <a:rPr lang="en-US" sz="2000" dirty="0"/>
              <a:t> légèrement par le formateur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18920978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9F6AA19-2C1A-D52A-EB40-62F46F3631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1520525"/>
          </a:xfrm>
          <a:gradFill flip="none" rotWithShape="1">
            <a:gsLst>
              <a:gs pos="0">
                <a:schemeClr val="accent3">
                  <a:lumMod val="67000"/>
                </a:schemeClr>
              </a:gs>
              <a:gs pos="48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Plan </a:t>
            </a:r>
            <a:r>
              <a:rPr lang="en-US" dirty="0" err="1">
                <a:solidFill>
                  <a:schemeClr val="bg1"/>
                </a:solidFill>
              </a:rPr>
              <a:t>d’amélioration</a:t>
            </a:r>
            <a:r>
              <a:rPr lang="en-US" dirty="0">
                <a:solidFill>
                  <a:schemeClr val="bg1"/>
                </a:solidFill>
              </a:rPr>
              <a:t> continue de la 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 err="1">
                <a:solidFill>
                  <a:schemeClr val="bg1"/>
                </a:solidFill>
              </a:rPr>
              <a:t>Qualité</a:t>
            </a:r>
            <a:r>
              <a:rPr lang="en-US" dirty="0">
                <a:solidFill>
                  <a:schemeClr val="bg1"/>
                </a:solidFill>
              </a:rPr>
              <a:t> de </a:t>
            </a:r>
            <a:r>
              <a:rPr lang="en-US" dirty="0" err="1">
                <a:solidFill>
                  <a:schemeClr val="bg1"/>
                </a:solidFill>
              </a:rPr>
              <a:t>notre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offre</a:t>
            </a:r>
            <a:r>
              <a:rPr lang="en-US" dirty="0">
                <a:solidFill>
                  <a:schemeClr val="bg1"/>
                </a:solidFill>
              </a:rPr>
              <a:t> de formation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E06601C-53E2-80B7-57E5-9A3D29D9D9C9}"/>
              </a:ext>
            </a:extLst>
          </p:cNvPr>
          <p:cNvSpPr txBox="1"/>
          <p:nvPr/>
        </p:nvSpPr>
        <p:spPr>
          <a:xfrm>
            <a:off x="548639" y="1869437"/>
            <a:ext cx="9137228" cy="41588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000" dirty="0"/>
              <a:t>Dans le cadre de la certification </a:t>
            </a:r>
            <a:r>
              <a:rPr lang="en-US" sz="2000" dirty="0" err="1"/>
              <a:t>Qualiopi</a:t>
            </a:r>
            <a:r>
              <a:rPr lang="en-US" sz="2000" dirty="0"/>
              <a:t>, </a:t>
            </a:r>
            <a:r>
              <a:rPr lang="en-US" sz="2000" dirty="0" err="1"/>
              <a:t>l’Organisme</a:t>
            </a:r>
            <a:r>
              <a:rPr lang="en-US" sz="2000" dirty="0"/>
              <a:t> de Formation Hansen Institute met </a:t>
            </a:r>
            <a:r>
              <a:rPr lang="en-US" sz="2000" dirty="0" err="1"/>
              <a:t>en</a:t>
            </a:r>
            <a:r>
              <a:rPr lang="en-US" sz="2000" dirty="0"/>
              <a:t> </a:t>
            </a:r>
            <a:r>
              <a:rPr lang="en-US" sz="2000" dirty="0" err="1"/>
              <a:t>œuvre</a:t>
            </a:r>
            <a:r>
              <a:rPr lang="en-US" sz="2000" dirty="0"/>
              <a:t> des </a:t>
            </a:r>
            <a:r>
              <a:rPr lang="en-US" sz="2000" dirty="0" err="1"/>
              <a:t>mesures</a:t>
            </a:r>
            <a:r>
              <a:rPr lang="en-US" sz="2000" dirty="0"/>
              <a:t> </a:t>
            </a:r>
            <a:r>
              <a:rPr lang="en-US" sz="2000" dirty="0" err="1"/>
              <a:t>d’amélioration</a:t>
            </a:r>
            <a:r>
              <a:rPr lang="en-US" sz="2000" dirty="0"/>
              <a:t> continue de la </a:t>
            </a:r>
            <a:r>
              <a:rPr lang="en-US" sz="2000" dirty="0" err="1"/>
              <a:t>qualité</a:t>
            </a:r>
            <a:r>
              <a:rPr lang="en-US" sz="2000" dirty="0"/>
              <a:t> de </a:t>
            </a:r>
            <a:r>
              <a:rPr lang="en-US" sz="2000" dirty="0" err="1"/>
              <a:t>ses</a:t>
            </a:r>
            <a:r>
              <a:rPr lang="en-US" sz="2000" dirty="0"/>
              <a:t> </a:t>
            </a:r>
            <a:r>
              <a:rPr lang="en-US" sz="2000" dirty="0" err="1"/>
              <a:t>prestations</a:t>
            </a:r>
            <a:r>
              <a:rPr lang="en-US" sz="2000" dirty="0"/>
              <a:t> et de son </a:t>
            </a:r>
            <a:r>
              <a:rPr lang="en-US" sz="2000" dirty="0" err="1"/>
              <a:t>offre</a:t>
            </a:r>
            <a:r>
              <a:rPr lang="en-US" sz="2000" dirty="0"/>
              <a:t> de formation. 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000" dirty="0"/>
              <a:t>Un </a:t>
            </a:r>
            <a:r>
              <a:rPr lang="en-US" sz="2000" b="1" dirty="0" err="1"/>
              <a:t>formulaire</a:t>
            </a:r>
            <a:r>
              <a:rPr lang="en-US" sz="2000" b="1" dirty="0"/>
              <a:t> de </a:t>
            </a:r>
            <a:r>
              <a:rPr lang="en-US" sz="2000" b="1" dirty="0" err="1"/>
              <a:t>réclamation</a:t>
            </a:r>
            <a:r>
              <a:rPr lang="en-US" sz="2000" b="1" dirty="0"/>
              <a:t> </a:t>
            </a:r>
            <a:r>
              <a:rPr lang="en-US" sz="2000" dirty="0" err="1"/>
              <a:t>est</a:t>
            </a:r>
            <a:r>
              <a:rPr lang="en-US" sz="2000" dirty="0"/>
              <a:t> mis à </a:t>
            </a:r>
            <a:r>
              <a:rPr lang="en-US" sz="2000" dirty="0" err="1"/>
              <a:t>votre</a:t>
            </a:r>
            <a:r>
              <a:rPr lang="en-US" sz="2000" dirty="0"/>
              <a:t> disposition sur </a:t>
            </a:r>
            <a:r>
              <a:rPr lang="en-US" sz="2000" dirty="0" err="1"/>
              <a:t>notre</a:t>
            </a:r>
            <a:r>
              <a:rPr lang="en-US" sz="2000" dirty="0"/>
              <a:t> site internet pour </a:t>
            </a:r>
            <a:r>
              <a:rPr lang="en-US" sz="2000" dirty="0" err="1"/>
              <a:t>toute</a:t>
            </a:r>
            <a:r>
              <a:rPr lang="en-US" sz="2000" dirty="0"/>
              <a:t> </a:t>
            </a:r>
            <a:r>
              <a:rPr lang="en-US" sz="2000" b="1" dirty="0" err="1"/>
              <a:t>réclamation</a:t>
            </a:r>
            <a:r>
              <a:rPr lang="en-US" sz="2000" dirty="0"/>
              <a:t> </a:t>
            </a:r>
            <a:r>
              <a:rPr lang="en-US" sz="2000" dirty="0" err="1"/>
              <a:t>ou</a:t>
            </a:r>
            <a:r>
              <a:rPr lang="en-US" sz="2000" dirty="0"/>
              <a:t> </a:t>
            </a:r>
            <a:r>
              <a:rPr lang="en-US" sz="2000" b="1" dirty="0"/>
              <a:t>proposition </a:t>
            </a:r>
            <a:r>
              <a:rPr lang="en-US" sz="2000" b="1" dirty="0" err="1"/>
              <a:t>d’amélioration</a:t>
            </a:r>
            <a:r>
              <a:rPr lang="en-US" sz="2000" b="1" dirty="0"/>
              <a:t> </a:t>
            </a:r>
            <a:r>
              <a:rPr lang="en-US" sz="2000" dirty="0"/>
              <a:t>(Onglet QUALITE) : </a:t>
            </a:r>
            <a:r>
              <a:rPr lang="en-US" sz="2000" dirty="0">
                <a:hlinkClick r:id="rId2"/>
              </a:rPr>
              <a:t>https://hansen-hypnose.com/formulaire-de-reclamation/</a:t>
            </a:r>
            <a:r>
              <a:rPr lang="en-US" sz="2000" dirty="0"/>
              <a:t> 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000" dirty="0" err="1"/>
              <a:t>Vous</a:t>
            </a:r>
            <a:r>
              <a:rPr lang="en-US" sz="2000" dirty="0"/>
              <a:t> y </a:t>
            </a:r>
            <a:r>
              <a:rPr lang="en-US" sz="2000" dirty="0" err="1"/>
              <a:t>trouverez</a:t>
            </a:r>
            <a:r>
              <a:rPr lang="en-US" sz="2000" dirty="0"/>
              <a:t> </a:t>
            </a:r>
            <a:r>
              <a:rPr lang="en-US" sz="2000" dirty="0" err="1"/>
              <a:t>également</a:t>
            </a:r>
            <a:r>
              <a:rPr lang="en-US" sz="2000" dirty="0"/>
              <a:t> :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Le </a:t>
            </a:r>
            <a:r>
              <a:rPr lang="en-US" sz="2000" dirty="0" err="1"/>
              <a:t>Règlemement</a:t>
            </a:r>
            <a:r>
              <a:rPr lang="en-US" sz="2000" dirty="0"/>
              <a:t> </a:t>
            </a:r>
            <a:r>
              <a:rPr lang="en-US" sz="2000" dirty="0" err="1"/>
              <a:t>intérieur</a:t>
            </a:r>
            <a:r>
              <a:rPr lang="en-US" sz="2000" dirty="0"/>
              <a:t> de </a:t>
            </a:r>
            <a:r>
              <a:rPr lang="en-US" sz="2000" dirty="0" err="1"/>
              <a:t>notre</a:t>
            </a:r>
            <a:r>
              <a:rPr lang="en-US" sz="2000" dirty="0"/>
              <a:t> </a:t>
            </a:r>
            <a:r>
              <a:rPr lang="en-US" sz="2000" dirty="0" err="1"/>
              <a:t>organisme</a:t>
            </a:r>
            <a:r>
              <a:rPr lang="en-US" sz="2000" dirty="0"/>
              <a:t> de formation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La </a:t>
            </a:r>
            <a:r>
              <a:rPr lang="en-US" sz="2000" dirty="0" err="1"/>
              <a:t>Charte</a:t>
            </a:r>
            <a:r>
              <a:rPr lang="en-US" sz="2000" dirty="0"/>
              <a:t> </a:t>
            </a:r>
            <a:r>
              <a:rPr lang="en-US" sz="2000" dirty="0" err="1"/>
              <a:t>éthique</a:t>
            </a:r>
            <a:r>
              <a:rPr lang="en-US" sz="2000" dirty="0"/>
              <a:t> et Code de </a:t>
            </a:r>
            <a:r>
              <a:rPr lang="en-US" sz="2000" dirty="0" err="1"/>
              <a:t>déontologie</a:t>
            </a:r>
            <a:r>
              <a:rPr lang="en-US" sz="2000" dirty="0"/>
              <a:t> du </a:t>
            </a:r>
            <a:r>
              <a:rPr lang="en-US" sz="2000" dirty="0" err="1"/>
              <a:t>Praticien</a:t>
            </a:r>
            <a:r>
              <a:rPr lang="en-US" sz="2000" dirty="0"/>
              <a:t> Hansen Institute</a:t>
            </a:r>
          </a:p>
          <a:p>
            <a:pPr marL="57150">
              <a:lnSpc>
                <a:spcPct val="90000"/>
              </a:lnSpc>
              <a:spcAft>
                <a:spcPts val="600"/>
              </a:spcAft>
            </a:pPr>
            <a:r>
              <a:rPr lang="en-US" sz="2000" dirty="0"/>
              <a:t>Et un onglet “BOITE A OUTILS” avec de </a:t>
            </a:r>
            <a:r>
              <a:rPr lang="en-US" sz="2000" dirty="0" err="1"/>
              <a:t>nombreuses</a:t>
            </a:r>
            <a:r>
              <a:rPr lang="en-US" sz="2000" dirty="0"/>
              <a:t> </a:t>
            </a:r>
            <a:r>
              <a:rPr lang="en-US" sz="2000" dirty="0" err="1"/>
              <a:t>informations</a:t>
            </a:r>
            <a:r>
              <a:rPr lang="en-US" sz="2000" dirty="0"/>
              <a:t> </a:t>
            </a:r>
            <a:r>
              <a:rPr lang="en-US" sz="2000" dirty="0" err="1"/>
              <a:t>concernant</a:t>
            </a:r>
            <a:r>
              <a:rPr lang="en-US" sz="2000" dirty="0"/>
              <a:t> les obligations </a:t>
            </a:r>
            <a:r>
              <a:rPr lang="en-US" sz="2000" dirty="0" err="1"/>
              <a:t>légales</a:t>
            </a:r>
            <a:r>
              <a:rPr lang="en-US" sz="2000" dirty="0"/>
              <a:t> du </a:t>
            </a:r>
            <a:r>
              <a:rPr lang="en-US" sz="2000" dirty="0" err="1"/>
              <a:t>Praticien</a:t>
            </a:r>
            <a:r>
              <a:rPr lang="en-US" sz="2000" dirty="0"/>
              <a:t>, un </a:t>
            </a:r>
            <a:r>
              <a:rPr lang="en-US" sz="2000" dirty="0" err="1"/>
              <a:t>lexique</a:t>
            </a:r>
            <a:r>
              <a:rPr lang="en-US" sz="2000" dirty="0"/>
              <a:t>, </a:t>
            </a:r>
            <a:r>
              <a:rPr lang="en-US" sz="2000" dirty="0" err="1"/>
              <a:t>une</a:t>
            </a:r>
            <a:r>
              <a:rPr lang="en-US" sz="2000" dirty="0"/>
              <a:t> </a:t>
            </a:r>
            <a:r>
              <a:rPr lang="en-US" sz="2000" dirty="0" err="1"/>
              <a:t>bibliographie</a:t>
            </a:r>
            <a:r>
              <a:rPr lang="en-US" sz="2000" dirty="0"/>
              <a:t>, et de </a:t>
            </a:r>
            <a:r>
              <a:rPr lang="en-US" sz="2000" dirty="0" err="1"/>
              <a:t>nombreux</a:t>
            </a:r>
            <a:r>
              <a:rPr lang="en-US" sz="2000" dirty="0"/>
              <a:t> </a:t>
            </a:r>
            <a:r>
              <a:rPr lang="en-US" sz="2000" dirty="0" err="1"/>
              <a:t>autres</a:t>
            </a:r>
            <a:r>
              <a:rPr lang="en-US" sz="2000" dirty="0"/>
              <a:t> documents et articles sur </a:t>
            </a:r>
            <a:r>
              <a:rPr lang="en-US" sz="2000" dirty="0" err="1"/>
              <a:t>l’actualité</a:t>
            </a:r>
            <a:r>
              <a:rPr lang="en-US" sz="2000" dirty="0"/>
              <a:t> du coaching et des métiers de </a:t>
            </a:r>
            <a:r>
              <a:rPr lang="en-US" sz="2000" dirty="0" err="1"/>
              <a:t>l’accompagnement</a:t>
            </a:r>
            <a:r>
              <a:rPr lang="en-US" sz="2000" dirty="0"/>
              <a:t>.</a:t>
            </a:r>
            <a:endParaRPr lang="en-US" sz="2000" dirty="0">
              <a:hlinkClick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pic>
        <p:nvPicPr>
          <p:cNvPr id="1028" name="Picture 4" descr="Les sept principes de management de la qualité (PMQ).">
            <a:extLst>
              <a:ext uri="{FF2B5EF4-FFF2-40B4-BE49-F238E27FC236}">
                <a16:creationId xmlns:a16="http://schemas.microsoft.com/office/drawing/2014/main" id="{1B737659-C9FE-3F6C-6A9B-BFF4231EC7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5247" y="3429000"/>
            <a:ext cx="2439995" cy="2009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17584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224" name="Rectangle 8223">
            <a:extLst>
              <a:ext uri="{FF2B5EF4-FFF2-40B4-BE49-F238E27FC236}">
                <a16:creationId xmlns:a16="http://schemas.microsoft.com/office/drawing/2014/main" id="{A8CCCB6D-5162-4AAE-A5E3-3AC55410DB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26" name="Rectangle 8225">
            <a:extLst>
              <a:ext uri="{FF2B5EF4-FFF2-40B4-BE49-F238E27FC236}">
                <a16:creationId xmlns:a16="http://schemas.microsoft.com/office/drawing/2014/main" id="{0BCD8C04-CC7B-40EF-82EB-E9821F79BB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70" y="2458"/>
            <a:ext cx="12188952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9B15450B-BC49-F11E-C800-D5DBEE54AA3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91" r="2" b="2"/>
          <a:stretch/>
        </p:blipFill>
        <p:spPr bwMode="auto">
          <a:xfrm>
            <a:off x="-170" y="10"/>
            <a:ext cx="8450317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A5BE561-C00E-4CF0-BB65-D527036086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444" y="5145742"/>
            <a:ext cx="6815168" cy="1481286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br>
              <a:rPr lang="en-US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Retrouvez</a:t>
            </a:r>
            <a:r>
              <a:rPr lang="en-US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-nous sur : hansen-hypnose.com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12A57800-8E12-C146-AB5A-980AA8E8806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70000"/>
          </a:blip>
          <a:srcRect l="6999" r="6055"/>
          <a:stretch/>
        </p:blipFill>
        <p:spPr>
          <a:xfrm>
            <a:off x="6225997" y="-2458"/>
            <a:ext cx="5962785" cy="685800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948358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</TotalTime>
  <Words>331</Words>
  <Application>Microsoft Office PowerPoint</Application>
  <PresentationFormat>Grand écran</PresentationFormat>
  <Paragraphs>61</Paragraphs>
  <Slides>9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inherit</vt:lpstr>
      <vt:lpstr>Thème Office</vt:lpstr>
      <vt:lpstr>Livret d’accueil des Participants</vt:lpstr>
      <vt:lpstr>vos interlocuteurs</vt:lpstr>
      <vt:lpstr>Votre Formatrice  Lili RUGGIERI</vt:lpstr>
      <vt:lpstr>Lieu de formation </vt:lpstr>
      <vt:lpstr>Restauration           &amp;         Hébergement</vt:lpstr>
      <vt:lpstr>Dates de formation  du 5 au 6 octobre 2026</vt:lpstr>
      <vt:lpstr>Horaires de formation</vt:lpstr>
      <vt:lpstr>Plan d’amélioration continue de la  Qualité de notre offre de formation</vt:lpstr>
      <vt:lpstr> Retrouvez-nous sur : hansen-hypnose.com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Livret d’accueil des Participants</dc:title>
  <dc:creator>Dominik Hansen</dc:creator>
  <cp:lastModifiedBy>Dominik Hansen</cp:lastModifiedBy>
  <cp:revision>2</cp:revision>
  <dcterms:created xsi:type="dcterms:W3CDTF">2020-12-29T18:28:31Z</dcterms:created>
  <dcterms:modified xsi:type="dcterms:W3CDTF">2026-07-16T07:41:49Z</dcterms:modified>
</cp:coreProperties>
</file>