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8" r:id="rId1"/>
  </p:sldMasterIdLst>
  <p:notesMasterIdLst>
    <p:notesMasterId r:id="rId11"/>
  </p:notesMasterIdLst>
  <p:sldIdLst>
    <p:sldId id="331" r:id="rId2"/>
    <p:sldId id="337" r:id="rId3"/>
    <p:sldId id="338" r:id="rId4"/>
    <p:sldId id="259" r:id="rId5"/>
    <p:sldId id="340" r:id="rId6"/>
    <p:sldId id="263" r:id="rId7"/>
    <p:sldId id="262" r:id="rId8"/>
    <p:sldId id="342" r:id="rId9"/>
    <p:sldId id="264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minik Hansen" initials="DH" lastIdx="3" clrIdx="0">
    <p:extLst>
      <p:ext uri="{19B8F6BF-5375-455C-9EA6-DF929625EA0E}">
        <p15:presenceInfo xmlns:p15="http://schemas.microsoft.com/office/powerpoint/2012/main" userId="7a3cbb8e5b528db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6A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9BA19F-10AD-4920-B622-49AC42111473}" v="1" dt="2023-02-14T13:32:35.1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2" autoAdjust="0"/>
    <p:restoredTop sz="94942" autoAdjust="0"/>
  </p:normalViewPr>
  <p:slideViewPr>
    <p:cSldViewPr snapToGrid="0">
      <p:cViewPr varScale="1">
        <p:scale>
          <a:sx n="97" d="100"/>
          <a:sy n="97" d="100"/>
        </p:scale>
        <p:origin x="105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minik Hansen" userId="7a3cbb8e5b528dbf" providerId="LiveId" clId="{27191759-54D9-4142-B35C-832AF0F88F10}"/>
    <pc:docChg chg="modSld">
      <pc:chgData name="Dominik Hansen" userId="7a3cbb8e5b528dbf" providerId="LiveId" clId="{27191759-54D9-4142-B35C-832AF0F88F10}" dt="2025-12-22T09:59:13.393" v="9" actId="20577"/>
      <pc:docMkLst>
        <pc:docMk/>
      </pc:docMkLst>
      <pc:sldChg chg="modSp mod">
        <pc:chgData name="Dominik Hansen" userId="7a3cbb8e5b528dbf" providerId="LiveId" clId="{27191759-54D9-4142-B35C-832AF0F88F10}" dt="2025-12-22T09:59:13.393" v="9" actId="20577"/>
        <pc:sldMkLst>
          <pc:docMk/>
          <pc:sldMk cId="4197804413" sldId="263"/>
        </pc:sldMkLst>
        <pc:spChg chg="mod">
          <ac:chgData name="Dominik Hansen" userId="7a3cbb8e5b528dbf" providerId="LiveId" clId="{27191759-54D9-4142-B35C-832AF0F88F10}" dt="2025-12-22T09:59:13.393" v="9" actId="20577"/>
          <ac:spMkLst>
            <pc:docMk/>
            <pc:sldMk cId="4197804413" sldId="263"/>
            <ac:spMk id="8" creationId="{59185359-96CC-994B-8761-7334AE4B1AEF}"/>
          </ac:spMkLst>
        </pc:spChg>
        <pc:spChg chg="mod">
          <ac:chgData name="Dominik Hansen" userId="7a3cbb8e5b528dbf" providerId="LiveId" clId="{27191759-54D9-4142-B35C-832AF0F88F10}" dt="2025-12-22T09:59:01.245" v="1" actId="20577"/>
          <ac:spMkLst>
            <pc:docMk/>
            <pc:sldMk cId="4197804413" sldId="263"/>
            <ac:spMk id="9" creationId="{394451E7-94D2-E2B5-3306-1D3A37D26EB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6EF77-7C68-4D92-B1B8-B7940DEA2024}" type="datetimeFigureOut">
              <a:rPr lang="fr-FR" smtClean="0"/>
              <a:t>22/12/2025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E9AAF4-A628-4902-A797-8CC3FD7F73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925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EE9EC2-68F6-B94D-8154-B9F7AD67711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6670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E9AAF4-A628-4902-A797-8CC3FD7F7381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9900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E9AAF4-A628-4902-A797-8CC3FD7F7381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8046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E4CB56-C6C1-0345-B87A-9D58580844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6F73194-B918-9444-A144-6C80CF3C8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22BE51-3B6F-844A-B203-38F8ED88E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December 22, 2025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4EBB2D-7F33-BD4F-8FC8-2A127BC8E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793F7C-E17F-474B-AEB6-993BEDE5A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84715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22F8DD-CB9C-CB4C-8D04-24C695248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2ACAFE8-23CB-A546-AEAD-68FD1DE3BF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408C37-4FC4-EB4B-B0DF-A63504A8D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December 22, 2025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0320A-DCFD-B244-BBE4-19E34EED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679265-0B59-6844-8401-1D968410D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8458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787A572-0BBC-C346-AFEB-D8A03A8C34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7543A24-E953-A44F-AC7B-3CA049AD5E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88D612-7DFA-1040-87BC-F77FD5BEC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December 22, 2025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C232B3-9768-8843-A778-D40F43448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9AEE45B-F7F3-E941-9522-0D359289C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5243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8A1D23-6278-FF47-8598-770FF0F17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291E03-C827-D444-87A4-E20583D05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B26DAF-D01E-984C-AF83-9867CF102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December 22, 2025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9248A3-7129-3548-BCB1-C98447A1F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720FC2-E50C-6842-AF76-223B94727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4755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82421F-3E2B-554C-8CF8-651DEEB88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04CA2DC-BED7-6D47-B88D-5A53FE681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A6AF16-6534-894E-8D22-2D6CC432E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December 22, 2025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5BC723-E3B8-9F40-98C0-4900758A1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79421A-2751-7347-A982-1D1A3A38A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1779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44E7B4-7434-8F46-855F-A81685CED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1AD836-0B4A-1944-95B5-8C090A069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32BD87E-8DAB-AF43-969F-8A23C67F12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15E752A-A35D-5746-A36A-F839E9178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December 22, 2025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AB6A1BA-881E-7F47-9B23-B8112EDF0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4D20B66-3823-3B4E-8609-53CFE0784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2635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FF71E9-48A4-C047-BB2A-63E2AA8E6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2FEAFD0-9B3B-6F48-A44A-FD3540D6D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4027E48-3193-3E49-AA66-1E2AE909DB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B3820DD-35B9-9548-BA0B-6C29CCABBF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F710F07-BC3F-884C-AE8F-83473B6618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BFE2B96-FF74-0A45-AB67-317CE8A86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December 22, 2025</a:t>
            </a:fld>
            <a:endParaRPr lang="en-US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E13634F-1E14-C74B-9CA0-043B81ECE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ECE16D8-7369-6A44-96AC-228A985DB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736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505A3F-CE8A-8044-85EF-78C0E9723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C61CF3C-482B-EC42-BDE4-99E63E41A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December 22, 2025</a:t>
            </a:fld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A7F4AB6-44A6-7E40-86C4-965E7A804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133EE6F-296F-6249-90B3-CFFD93EB0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4488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E06B00-1F90-174B-A175-4D2E6CBF5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December 22, 2025</a:t>
            </a:fld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D2F443-6241-A741-9E65-744536BEF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F5C2094-1EF5-CA45-BA49-0DB50750C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1772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154BA8-603F-1048-A7F1-0BF611F2F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B9B82E-DBBB-F549-B917-E58D77A04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A9F92FA-EB12-F244-B25B-27E6620BBC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914B436-AC21-4547-BE65-36DF3940D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December 22, 2025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F0AD9E2-FDB3-664D-9F0E-73D407F47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D14FCF3-2632-AB40-8CED-51BD814AD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8286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24D74F-51FA-514D-AA52-702C993E9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7E93BCE-9114-3C41-9901-30AC1ED5CC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CB10125-F6D5-EA46-BCBE-A25A8CFF8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8FDC3C5-90D0-1345-88F6-CC25B0F6B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Monday, December 22, 2025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71306C3-4C8A-FD44-9395-AA86FF654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B03242A-D666-274C-AC5F-34A02AB8E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45821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6D08E0B-5EA8-F849-87D1-568EFD104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6D5C201-D956-5541-979C-6CAF86168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DEC703-DA27-4B4B-BD23-32235EB503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Monday, December 22, 2025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72BBA4-625E-3A4F-82CC-3282755766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186006-9FE7-024B-A077-BB4F789D52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93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hansen-hypnose.com/formulaire-de-reclamation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5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formation-praticien-en-hypnose">
            <a:extLst>
              <a:ext uri="{FF2B5EF4-FFF2-40B4-BE49-F238E27FC236}">
                <a16:creationId xmlns:a16="http://schemas.microsoft.com/office/drawing/2014/main" id="{62C7592A-E072-344B-9EAF-181C6A1108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 bwMode="auto">
          <a:xfrm>
            <a:off x="5245100" y="469900"/>
            <a:ext cx="6375400" cy="3556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1333FD91-A291-49A2-A84C-4C211934BA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245100" y="4127829"/>
            <a:ext cx="6375400" cy="2235200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DD41ACC6-5C03-9146-8EDB-4E5849863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882" y="1543102"/>
            <a:ext cx="3597431" cy="2584727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b="1" dirty="0" err="1">
                <a:solidFill>
                  <a:srgbClr val="FFFFFF"/>
                </a:solidFill>
              </a:rPr>
              <a:t>Livret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d’accueil</a:t>
            </a:r>
            <a:r>
              <a:rPr lang="en-US" b="1" dirty="0">
                <a:solidFill>
                  <a:srgbClr val="FFFFFF"/>
                </a:solidFill>
              </a:rPr>
              <a:t> des Participants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B24C3CB-61B9-447F-B812-2CDBB6F8B280}"/>
              </a:ext>
            </a:extLst>
          </p:cNvPr>
          <p:cNvSpPr txBox="1"/>
          <p:nvPr/>
        </p:nvSpPr>
        <p:spPr>
          <a:xfrm>
            <a:off x="484096" y="5578398"/>
            <a:ext cx="4639313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sz="1600" dirty="0">
                <a:latin typeface="inherit"/>
              </a:rPr>
              <a:t>Formation R.I.T.M.O</a:t>
            </a:r>
            <a:endParaRPr lang="fr-FR" sz="1600" b="0" dirty="0"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272288635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4" name="Rectangle 511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45" name="Group 512">
            <a:extLst>
              <a:ext uri="{FF2B5EF4-FFF2-40B4-BE49-F238E27FC236}">
                <a16:creationId xmlns:a16="http://schemas.microsoft.com/office/drawing/2014/main" id="{F95919CA-4568-4F54-A2C0-2B54BD78A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479558"/>
            <a:ext cx="1861854" cy="717514"/>
            <a:chOff x="0" y="1479558"/>
            <a:chExt cx="1861854" cy="717514"/>
          </a:xfrm>
          <a:solidFill>
            <a:schemeClr val="bg1"/>
          </a:solidFill>
        </p:grpSpPr>
        <p:sp>
          <p:nvSpPr>
            <p:cNvPr id="2146" name="Freeform: Shape 513">
              <a:extLst>
                <a:ext uri="{FF2B5EF4-FFF2-40B4-BE49-F238E27FC236}">
                  <a16:creationId xmlns:a16="http://schemas.microsoft.com/office/drawing/2014/main" id="{E16C8D8F-10E9-4498-ABDB-0F923F8B6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47955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147" name="Freeform: Shape 514">
              <a:extLst>
                <a:ext uri="{FF2B5EF4-FFF2-40B4-BE49-F238E27FC236}">
                  <a16:creationId xmlns:a16="http://schemas.microsoft.com/office/drawing/2014/main" id="{1E5A83E3-8A11-4492-BB6E-F5F2240316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9192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148" name="Freeform: Shape 515">
            <a:extLst>
              <a:ext uri="{FF2B5EF4-FFF2-40B4-BE49-F238E27FC236}">
                <a16:creationId xmlns:a16="http://schemas.microsoft.com/office/drawing/2014/main" id="{498F8FF6-43B4-494A-AF8F-123A4983E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0308" y="-1"/>
            <a:ext cx="5444906" cy="5183161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9" name="Freeform: Shape 516">
            <a:extLst>
              <a:ext uri="{FF2B5EF4-FFF2-40B4-BE49-F238E27FC236}">
                <a16:creationId xmlns:a16="http://schemas.microsoft.com/office/drawing/2014/main" id="{CF85B11F-FA15-48B8-BF04-463A37544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9300" y="0"/>
            <a:ext cx="5444906" cy="5161894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" name="Freeform: Shape 517">
            <a:extLst>
              <a:ext uri="{FF2B5EF4-FFF2-40B4-BE49-F238E27FC236}">
                <a16:creationId xmlns:a16="http://schemas.microsoft.com/office/drawing/2014/main" id="{5AFEC601-A132-47EE-B0C2-B38ACD9FC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016" y="0"/>
            <a:ext cx="5444905" cy="5046819"/>
          </a:xfrm>
          <a:custGeom>
            <a:avLst/>
            <a:gdLst>
              <a:gd name="connsiteX0" fmla="*/ 1529549 w 6355652"/>
              <a:gd name="connsiteY0" fmla="*/ 0 h 5890980"/>
              <a:gd name="connsiteX1" fmla="*/ 4826104 w 6355652"/>
              <a:gd name="connsiteY1" fmla="*/ 0 h 5890980"/>
              <a:gd name="connsiteX2" fmla="*/ 4954579 w 6355652"/>
              <a:gd name="connsiteY2" fmla="*/ 78051 h 5890980"/>
              <a:gd name="connsiteX3" fmla="*/ 6355652 w 6355652"/>
              <a:gd name="connsiteY3" fmla="*/ 2713154 h 5890980"/>
              <a:gd name="connsiteX4" fmla="*/ 3177826 w 6355652"/>
              <a:gd name="connsiteY4" fmla="*/ 5890980 h 5890980"/>
              <a:gd name="connsiteX5" fmla="*/ 0 w 6355652"/>
              <a:gd name="connsiteY5" fmla="*/ 2713154 h 5890980"/>
              <a:gd name="connsiteX6" fmla="*/ 1401073 w 6355652"/>
              <a:gd name="connsiteY6" fmla="*/ 78051 h 589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5890980">
                <a:moveTo>
                  <a:pt x="1529549" y="0"/>
                </a:moveTo>
                <a:lnTo>
                  <a:pt x="4826104" y="0"/>
                </a:lnTo>
                <a:lnTo>
                  <a:pt x="4954579" y="78051"/>
                </a:lnTo>
                <a:cubicBezTo>
                  <a:pt x="5799886" y="649129"/>
                  <a:pt x="6355652" y="1616239"/>
                  <a:pt x="6355652" y="2713154"/>
                </a:cubicBezTo>
                <a:cubicBezTo>
                  <a:pt x="6355652" y="4468219"/>
                  <a:pt x="4932891" y="5890980"/>
                  <a:pt x="3177826" y="5890980"/>
                </a:cubicBezTo>
                <a:cubicBezTo>
                  <a:pt x="1422761" y="5890980"/>
                  <a:pt x="0" y="4468219"/>
                  <a:pt x="0" y="2713154"/>
                </a:cubicBezTo>
                <a:cubicBezTo>
                  <a:pt x="0" y="1616239"/>
                  <a:pt x="555766" y="649129"/>
                  <a:pt x="1401073" y="78051"/>
                </a:cubicBez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25BC93A-F5AB-594F-901C-7E1557B7F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657" y="2266945"/>
            <a:ext cx="4403701" cy="16873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</a:rPr>
              <a:t>v</a:t>
            </a:r>
            <a:r>
              <a:rPr lang="en-US" sz="5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os</a:t>
            </a:r>
            <a:r>
              <a:rPr lang="en-US" sz="5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interlocuteurs</a:t>
            </a:r>
            <a:endParaRPr lang="en-US" sz="54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51" name="Graphic 212">
            <a:extLst>
              <a:ext uri="{FF2B5EF4-FFF2-40B4-BE49-F238E27FC236}">
                <a16:creationId xmlns:a16="http://schemas.microsoft.com/office/drawing/2014/main" id="{279CAF82-0ECF-42BE-8F37-F71941E5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49933" y="1550555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152" name="Graphic 212">
            <a:extLst>
              <a:ext uri="{FF2B5EF4-FFF2-40B4-BE49-F238E27FC236}">
                <a16:creationId xmlns:a16="http://schemas.microsoft.com/office/drawing/2014/main" id="{BB90F3FC-186F-4608-93AA-7EE24F682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49933" y="1550555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pic>
        <p:nvPicPr>
          <p:cNvPr id="34" name="Image 33" descr="Une image contenant extérieur, personne, habits, femme&#10;&#10;Description générée automatiquement">
            <a:extLst>
              <a:ext uri="{FF2B5EF4-FFF2-40B4-BE49-F238E27FC236}">
                <a16:creationId xmlns:a16="http://schemas.microsoft.com/office/drawing/2014/main" id="{DE9C1903-2768-4601-A8DB-0F7EB03B8A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312" r="-2" b="20059"/>
          <a:stretch/>
        </p:blipFill>
        <p:spPr>
          <a:xfrm>
            <a:off x="8159197" y="10"/>
            <a:ext cx="3628939" cy="3023108"/>
          </a:xfrm>
          <a:custGeom>
            <a:avLst/>
            <a:gdLst/>
            <a:ahLst/>
            <a:cxnLst/>
            <a:rect l="l" t="t" r="r" b="b"/>
            <a:pathLst>
              <a:path w="3177536" h="2647074">
                <a:moveTo>
                  <a:pt x="406152" y="0"/>
                </a:moveTo>
                <a:lnTo>
                  <a:pt x="2771384" y="0"/>
                </a:lnTo>
                <a:lnTo>
                  <a:pt x="2814739" y="47702"/>
                </a:lnTo>
                <a:cubicBezTo>
                  <a:pt x="3041386" y="322335"/>
                  <a:pt x="3177536" y="674421"/>
                  <a:pt x="3177536" y="1058306"/>
                </a:cubicBezTo>
                <a:cubicBezTo>
                  <a:pt x="3177536" y="1935759"/>
                  <a:pt x="2466220" y="2647074"/>
                  <a:pt x="1588768" y="2647074"/>
                </a:cubicBezTo>
                <a:cubicBezTo>
                  <a:pt x="711315" y="2647074"/>
                  <a:pt x="0" y="1935759"/>
                  <a:pt x="0" y="1058306"/>
                </a:cubicBezTo>
                <a:cubicBezTo>
                  <a:pt x="0" y="674421"/>
                  <a:pt x="136150" y="322335"/>
                  <a:pt x="362797" y="47702"/>
                </a:cubicBezTo>
                <a:close/>
              </a:path>
            </a:pathLst>
          </a:custGeom>
        </p:spPr>
      </p:pic>
      <p:pic>
        <p:nvPicPr>
          <p:cNvPr id="2050" name="Picture 2" descr="Sandrine Hansen et Dominik Hansen hypnothérapeutes à Pau et Anglet / Bayonne">
            <a:extLst>
              <a:ext uri="{FF2B5EF4-FFF2-40B4-BE49-F238E27FC236}">
                <a16:creationId xmlns:a16="http://schemas.microsoft.com/office/drawing/2014/main" id="{17D14136-E0EE-4A21-87C7-9C95F0B1DA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8" r="-3" b="11131"/>
          <a:stretch/>
        </p:blipFill>
        <p:spPr bwMode="auto">
          <a:xfrm>
            <a:off x="7158629" y="4049288"/>
            <a:ext cx="2903941" cy="2764706"/>
          </a:xfrm>
          <a:custGeom>
            <a:avLst/>
            <a:gdLst/>
            <a:ahLst/>
            <a:cxnLst/>
            <a:rect l="l" t="t" r="r" b="b"/>
            <a:pathLst>
              <a:path w="4773089" h="4544235">
                <a:moveTo>
                  <a:pt x="2386544" y="0"/>
                </a:moveTo>
                <a:cubicBezTo>
                  <a:pt x="3704596" y="0"/>
                  <a:pt x="4773089" y="1068494"/>
                  <a:pt x="4773089" y="2386545"/>
                </a:cubicBezTo>
                <a:cubicBezTo>
                  <a:pt x="4773089" y="3292705"/>
                  <a:pt x="4268059" y="4080910"/>
                  <a:pt x="3524113" y="4485046"/>
                </a:cubicBezTo>
                <a:lnTo>
                  <a:pt x="3401244" y="4544235"/>
                </a:lnTo>
                <a:lnTo>
                  <a:pt x="1371845" y="4544235"/>
                </a:lnTo>
                <a:lnTo>
                  <a:pt x="1248976" y="4485046"/>
                </a:lnTo>
                <a:cubicBezTo>
                  <a:pt x="505030" y="4080910"/>
                  <a:pt x="0" y="3292705"/>
                  <a:pt x="0" y="2386545"/>
                </a:cubicBezTo>
                <a:cubicBezTo>
                  <a:pt x="0" y="1068494"/>
                  <a:pt x="1068494" y="0"/>
                  <a:pt x="238654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53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49330" y="2740963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154" name="Freeform: Shape 521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5" name="Freeform: Shape 522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6" name="Freeform: Shape 523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7" name="Freeform: Shape 524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8" name="Freeform: Shape 525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159" name="Oval 526">
            <a:extLst>
              <a:ext uri="{FF2B5EF4-FFF2-40B4-BE49-F238E27FC236}">
                <a16:creationId xmlns:a16="http://schemas.microsoft.com/office/drawing/2014/main" id="{033BC44A-0661-43B4-9C14-FD5963C22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7710" y="51953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60" name="Oval 527">
            <a:extLst>
              <a:ext uri="{FF2B5EF4-FFF2-40B4-BE49-F238E27FC236}">
                <a16:creationId xmlns:a16="http://schemas.microsoft.com/office/drawing/2014/main" id="{13811CB9-0334-4316-8B54-711C0F3BE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7710" y="5195363"/>
            <a:ext cx="319941" cy="31994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BADEA0E6-04FD-4384-8647-B421ADCA9F90}"/>
              </a:ext>
            </a:extLst>
          </p:cNvPr>
          <p:cNvSpPr txBox="1"/>
          <p:nvPr/>
        </p:nvSpPr>
        <p:spPr>
          <a:xfrm>
            <a:off x="4167955" y="5575571"/>
            <a:ext cx="2903940" cy="1184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chemeClr val="bg1"/>
                </a:solidFill>
              </a:rPr>
              <a:t>Dominik Hansen </a:t>
            </a:r>
          </a:p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</a:rPr>
              <a:t>Directeur </a:t>
            </a:r>
            <a:r>
              <a:rPr lang="en-US" sz="1400" dirty="0" err="1">
                <a:solidFill>
                  <a:schemeClr val="bg1"/>
                </a:solidFill>
              </a:rPr>
              <a:t>Pédagogique</a:t>
            </a:r>
            <a:r>
              <a:rPr lang="en-US" sz="1400" dirty="0">
                <a:solidFill>
                  <a:schemeClr val="bg1"/>
                </a:solidFill>
              </a:rPr>
              <a:t> &amp; </a:t>
            </a:r>
          </a:p>
          <a:p>
            <a:pPr algn="ctr">
              <a:spcAft>
                <a:spcPts val="600"/>
              </a:spcAft>
            </a:pPr>
            <a:r>
              <a:rPr lang="en-US" sz="1400" dirty="0" err="1">
                <a:solidFill>
                  <a:schemeClr val="bg1"/>
                </a:solidFill>
              </a:rPr>
              <a:t>Responsable</a:t>
            </a:r>
            <a:r>
              <a:rPr lang="en-US" sz="1400" dirty="0">
                <a:solidFill>
                  <a:schemeClr val="bg1"/>
                </a:solidFill>
              </a:rPr>
              <a:t> Handicap</a:t>
            </a:r>
          </a:p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</a:rPr>
              <a:t>07 82 11 22 85 </a:t>
            </a:r>
            <a:endParaRPr lang="en-US" sz="1400" b="0" dirty="0">
              <a:solidFill>
                <a:schemeClr val="bg1"/>
              </a:solidFill>
            </a:endParaRPr>
          </a:p>
        </p:txBody>
      </p:sp>
      <p:sp>
        <p:nvSpPr>
          <p:cNvPr id="111" name="ZoneTexte 110">
            <a:extLst>
              <a:ext uri="{FF2B5EF4-FFF2-40B4-BE49-F238E27FC236}">
                <a16:creationId xmlns:a16="http://schemas.microsoft.com/office/drawing/2014/main" id="{75A103C6-6502-401A-B84E-5A3C4EE94759}"/>
              </a:ext>
            </a:extLst>
          </p:cNvPr>
          <p:cNvSpPr txBox="1"/>
          <p:nvPr/>
        </p:nvSpPr>
        <p:spPr>
          <a:xfrm>
            <a:off x="6207866" y="2238107"/>
            <a:ext cx="3069108" cy="1184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chemeClr val="bg1"/>
                </a:solidFill>
              </a:rPr>
              <a:t>Sandrine HANSEN</a:t>
            </a:r>
          </a:p>
          <a:p>
            <a:pPr algn="ctr">
              <a:spcAft>
                <a:spcPts val="600"/>
              </a:spcAft>
            </a:pPr>
            <a:r>
              <a:rPr lang="en-US" sz="1400" dirty="0" err="1">
                <a:solidFill>
                  <a:schemeClr val="bg1"/>
                </a:solidFill>
              </a:rPr>
              <a:t>Présidente</a:t>
            </a:r>
            <a:r>
              <a:rPr lang="en-US" sz="1400" dirty="0">
                <a:solidFill>
                  <a:schemeClr val="bg1"/>
                </a:solidFill>
              </a:rPr>
              <a:t> &amp;</a:t>
            </a:r>
          </a:p>
          <a:p>
            <a:pPr algn="ctr">
              <a:spcAft>
                <a:spcPts val="600"/>
              </a:spcAft>
            </a:pPr>
            <a:r>
              <a:rPr lang="en-US" sz="1400" dirty="0" err="1">
                <a:solidFill>
                  <a:schemeClr val="bg1"/>
                </a:solidFill>
              </a:rPr>
              <a:t>Responsable</a:t>
            </a:r>
            <a:r>
              <a:rPr lang="en-US" sz="1400" dirty="0">
                <a:solidFill>
                  <a:schemeClr val="bg1"/>
                </a:solidFill>
              </a:rPr>
              <a:t> administrative</a:t>
            </a:r>
          </a:p>
          <a:p>
            <a:pPr algn="ctr">
              <a:spcAft>
                <a:spcPts val="600"/>
              </a:spcAft>
            </a:pPr>
            <a:r>
              <a:rPr lang="en-US" sz="1400" b="0" dirty="0">
                <a:solidFill>
                  <a:schemeClr val="bg1"/>
                </a:solidFill>
              </a:rPr>
              <a:t>07 82 11 22 85</a:t>
            </a:r>
          </a:p>
        </p:txBody>
      </p:sp>
      <p:pic>
        <p:nvPicPr>
          <p:cNvPr id="442" name="Image 441">
            <a:extLst>
              <a:ext uri="{FF2B5EF4-FFF2-40B4-BE49-F238E27FC236}">
                <a16:creationId xmlns:a16="http://schemas.microsoft.com/office/drawing/2014/main" id="{223E9B61-7762-4AFD-93DC-45BED8C549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4664" y="131424"/>
            <a:ext cx="2059686" cy="202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796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91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9" name="Freeform: Shape 192">
            <a:extLst>
              <a:ext uri="{FF2B5EF4-FFF2-40B4-BE49-F238E27FC236}">
                <a16:creationId xmlns:a16="http://schemas.microsoft.com/office/drawing/2014/main" id="{8CF5E676-CA04-4CED-9F1E-5026ED66E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2"/>
            <a:ext cx="2134216" cy="2258161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090" name="Freeform: Shape 193">
            <a:extLst>
              <a:ext uri="{FF2B5EF4-FFF2-40B4-BE49-F238E27FC236}">
                <a16:creationId xmlns:a16="http://schemas.microsoft.com/office/drawing/2014/main" id="{A11176B3-B4CD-48BB-97B8-AC0A2EC61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2"/>
            <a:ext cx="2134216" cy="2258161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grpSp>
        <p:nvGrpSpPr>
          <p:cNvPr id="3091" name="Group 194">
            <a:extLst>
              <a:ext uri="{FF2B5EF4-FFF2-40B4-BE49-F238E27FC236}">
                <a16:creationId xmlns:a16="http://schemas.microsoft.com/office/drawing/2014/main" id="{33F35CE5-6CA7-4309-88BC-D7436FD3AB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481312" y="743744"/>
            <a:ext cx="4860256" cy="4589316"/>
            <a:chOff x="1481312" y="743744"/>
            <a:chExt cx="4860256" cy="4589316"/>
          </a:xfrm>
        </p:grpSpPr>
        <p:sp>
          <p:nvSpPr>
            <p:cNvPr id="3092" name="Rectangle 195">
              <a:extLst>
                <a:ext uri="{FF2B5EF4-FFF2-40B4-BE49-F238E27FC236}">
                  <a16:creationId xmlns:a16="http://schemas.microsoft.com/office/drawing/2014/main" id="{2C1D3151-5F97-4860-B56C-C98BD62CC2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81312" y="743744"/>
              <a:ext cx="4860256" cy="4589316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093" name="Rectangle 196">
              <a:extLst>
                <a:ext uri="{FF2B5EF4-FFF2-40B4-BE49-F238E27FC236}">
                  <a16:creationId xmlns:a16="http://schemas.microsoft.com/office/drawing/2014/main" id="{190317A6-3E5E-46BE-88E4-8BA01446A6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81312" y="743744"/>
              <a:ext cx="4860256" cy="4589316"/>
            </a:xfrm>
            <a:prstGeom prst="rect">
              <a:avLst/>
            </a:prstGeom>
            <a:solidFill>
              <a:schemeClr val="accent6">
                <a:alpha val="2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94" name="Rectangle 197">
            <a:extLst>
              <a:ext uri="{FF2B5EF4-FFF2-40B4-BE49-F238E27FC236}">
                <a16:creationId xmlns:a16="http://schemas.microsoft.com/office/drawing/2014/main" id="{8DE96824-E506-4448-8704-5EC7BF7BC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9729" y="648365"/>
            <a:ext cx="4860256" cy="4589316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7827F0B-F0E1-400D-810A-6EC158EDE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655" y="1689679"/>
            <a:ext cx="4579668" cy="302807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</a:rPr>
              <a:t>Votre Formatrice </a:t>
            </a: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5000" dirty="0">
                <a:solidFill>
                  <a:schemeClr val="bg1"/>
                </a:solidFill>
              </a:rPr>
              <a:t>Lili RUGGIERI</a:t>
            </a:r>
          </a:p>
        </p:txBody>
      </p:sp>
      <p:sp>
        <p:nvSpPr>
          <p:cNvPr id="3095" name="Oval 198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4239" y="4021556"/>
            <a:ext cx="365125" cy="365125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096" name="Freeform: Shape 199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05539" y="5333060"/>
            <a:ext cx="1589388" cy="1524940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097" name="Freeform: Shape 200">
            <a:extLst>
              <a:ext uri="{FF2B5EF4-FFF2-40B4-BE49-F238E27FC236}">
                <a16:creationId xmlns:a16="http://schemas.microsoft.com/office/drawing/2014/main" id="{775E4183-101A-4AB6-A280-4474EEF0D5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05539" y="5333060"/>
            <a:ext cx="1589388" cy="1524940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6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3098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58345" y="1663988"/>
            <a:ext cx="843745" cy="375828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3099" name="Freeform: Shape 202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08" name="Oval 207">
            <a:extLst>
              <a:ext uri="{FF2B5EF4-FFF2-40B4-BE49-F238E27FC236}">
                <a16:creationId xmlns:a16="http://schemas.microsoft.com/office/drawing/2014/main" id="{70F0B206-D594-4583-8B45-09E279CA2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4239" y="4021556"/>
            <a:ext cx="365125" cy="36512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9" name="Oval 208">
            <a:extLst>
              <a:ext uri="{FF2B5EF4-FFF2-40B4-BE49-F238E27FC236}">
                <a16:creationId xmlns:a16="http://schemas.microsoft.com/office/drawing/2014/main" id="{87EC9E44-F870-44FD-AEF6-7C84B86E1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4239" y="4021556"/>
            <a:ext cx="365125" cy="365125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825DF9F-DADB-4DB2-BFAE-018D0C30D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6383" y="934421"/>
            <a:ext cx="1486947" cy="1459134"/>
          </a:xfrm>
          <a:prstGeom prst="rect">
            <a:avLst/>
          </a:prstGeom>
        </p:spPr>
      </p:pic>
      <p:pic>
        <p:nvPicPr>
          <p:cNvPr id="5" name="Espace réservé du contenu 4" descr="Une image contenant personne, intérieur, mur&#10;&#10;Description générée automatiquement">
            <a:extLst>
              <a:ext uri="{FF2B5EF4-FFF2-40B4-BE49-F238E27FC236}">
                <a16:creationId xmlns:a16="http://schemas.microsoft.com/office/drawing/2014/main" id="{C0B9CAC2-0630-4563-A56D-2DA452D58A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54023" y="1138735"/>
            <a:ext cx="3369150" cy="45805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14745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34">
            <a:extLst>
              <a:ext uri="{FF2B5EF4-FFF2-40B4-BE49-F238E27FC236}">
                <a16:creationId xmlns:a16="http://schemas.microsoft.com/office/drawing/2014/main" id="{10A05691-F36F-44DD-904C-144D68CAF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re 3">
            <a:extLst>
              <a:ext uri="{FF2B5EF4-FFF2-40B4-BE49-F238E27FC236}">
                <a16:creationId xmlns:a16="http://schemas.microsoft.com/office/drawing/2014/main" id="{403E1A05-D3BA-9D4C-A558-EA7A76C61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5827" y="978408"/>
            <a:ext cx="4437509" cy="11064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 b="1"/>
              <a:t>Lieu de formation 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17F5F291-D0E6-4433-A488-42C699BDC7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94" r="7" b="4035"/>
          <a:stretch/>
        </p:blipFill>
        <p:spPr>
          <a:xfrm>
            <a:off x="569952" y="585216"/>
            <a:ext cx="2588577" cy="2338913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67D7F5F5-560E-9846-A8A8-EA283D1518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1" r="17016" b="-4"/>
          <a:stretch/>
        </p:blipFill>
        <p:spPr bwMode="auto">
          <a:xfrm>
            <a:off x="3590936" y="585216"/>
            <a:ext cx="2338915" cy="233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9" name="Straight Connector 36">
            <a:extLst>
              <a:ext uri="{FF2B5EF4-FFF2-40B4-BE49-F238E27FC236}">
                <a16:creationId xmlns:a16="http://schemas.microsoft.com/office/drawing/2014/main" id="{1A9CF0DD-5937-4172-BD2C-9579BD31D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72846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0E183850-2EE4-2E48-9B82-A3F9193B4FB4}"/>
              </a:ext>
            </a:extLst>
          </p:cNvPr>
          <p:cNvSpPr/>
          <p:nvPr/>
        </p:nvSpPr>
        <p:spPr>
          <a:xfrm>
            <a:off x="7025827" y="2359152"/>
            <a:ext cx="4437509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3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ADRESSE 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300" b="1" dirty="0"/>
              <a:t>Hôtel Ibis Bordeaux Centre </a:t>
            </a:r>
            <a:r>
              <a:rPr lang="fr-FR" sz="1300" b="1" dirty="0" err="1"/>
              <a:t>Meriadeck</a:t>
            </a:r>
            <a:r>
              <a:rPr lang="fr-FR" sz="1300" b="1" dirty="0"/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FR" sz="1300" b="1" dirty="0"/>
              <a:t>      35 Cours du Marechal Juin 33000 BORDEAUX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300" b="1" u="sng" dirty="0"/>
              <a:t>ACCÈS</a:t>
            </a:r>
            <a:r>
              <a:rPr lang="en-US" sz="1300" b="1" dirty="0"/>
              <a:t> :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20000"/>
                  <a:lumOff val="80000"/>
                </a:schemeClr>
              </a:buClr>
            </a:pPr>
            <a:r>
              <a:rPr lang="en-US" sz="13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Autoroute</a:t>
            </a:r>
            <a:r>
              <a:rPr lang="en-US" sz="1300" b="1" dirty="0"/>
              <a:t>:</a:t>
            </a:r>
            <a:r>
              <a:rPr lang="en-US" sz="1300" dirty="0"/>
              <a:t> A 630 Sortie 21 vers E72</a:t>
            </a:r>
          </a:p>
          <a:p>
            <a:pPr>
              <a:lnSpc>
                <a:spcPct val="90000"/>
              </a:lnSpc>
              <a:buClr>
                <a:schemeClr val="accent1"/>
              </a:buClr>
            </a:pPr>
            <a:r>
              <a:rPr lang="en-US" sz="13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Aéroport</a:t>
            </a:r>
            <a:r>
              <a:rPr lang="en-US" sz="1300" b="1" dirty="0"/>
              <a:t>: </a:t>
            </a:r>
            <a:r>
              <a:rPr lang="en-US" sz="1300" b="0" i="0" dirty="0">
                <a:effectLst/>
              </a:rPr>
              <a:t>Aéroport de Bordeaux Mérignac </a:t>
            </a:r>
            <a:endParaRPr lang="en-US" sz="1300" b="1" dirty="0"/>
          </a:p>
          <a:p>
            <a:pPr>
              <a:lnSpc>
                <a:spcPct val="90000"/>
              </a:lnSpc>
            </a:pPr>
            <a:r>
              <a:rPr lang="en-US" sz="1300" dirty="0"/>
              <a:t>A</a:t>
            </a:r>
            <a:r>
              <a:rPr lang="en-US" sz="1300" b="0" i="0" dirty="0">
                <a:effectLst/>
              </a:rPr>
              <a:t>venue du Président </a:t>
            </a:r>
            <a:r>
              <a:rPr lang="en-US" sz="1300" dirty="0"/>
              <a:t> </a:t>
            </a:r>
            <a:r>
              <a:rPr lang="en-US" sz="1300" b="0" i="0" dirty="0">
                <a:effectLst/>
              </a:rPr>
              <a:t>Kennedy - </a:t>
            </a:r>
            <a:r>
              <a:rPr lang="en-US" sz="1300" b="0" i="1" dirty="0">
                <a:effectLst/>
              </a:rPr>
              <a:t>33700 Mérignac</a:t>
            </a:r>
          </a:p>
          <a:p>
            <a:pPr>
              <a:lnSpc>
                <a:spcPct val="90000"/>
              </a:lnSpc>
            </a:pPr>
            <a:endParaRPr lang="en-US" sz="13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3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Gare </a:t>
            </a:r>
            <a:r>
              <a:rPr lang="en-US" sz="1300" b="1" dirty="0"/>
              <a:t>: Bordeaux Saint-Jean </a:t>
            </a:r>
            <a:r>
              <a:rPr lang="en-US" sz="1300" dirty="0"/>
              <a:t>R41 2U</a:t>
            </a:r>
            <a:r>
              <a:rPr lang="en-US" sz="1300" b="1" dirty="0"/>
              <a:t>, </a:t>
            </a:r>
            <a:r>
              <a:rPr lang="en-US" sz="1300" dirty="0"/>
              <a:t>R43 2U</a:t>
            </a:r>
            <a:endParaRPr lang="en-US" sz="13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300" b="0" i="0" dirty="0">
                <a:effectLst/>
              </a:rPr>
              <a:t>Rue Charles Domercq PARV Louis Armand, </a:t>
            </a:r>
            <a:r>
              <a:rPr lang="en-US" sz="1300" b="0" i="1" dirty="0">
                <a:effectLst/>
              </a:rPr>
              <a:t>33800 Bordeaux</a:t>
            </a:r>
            <a:endParaRPr lang="en-US" sz="1300" b="1" i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3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Bus</a:t>
            </a:r>
            <a:r>
              <a:rPr lang="en-US" sz="1300" b="1" dirty="0"/>
              <a:t> : </a:t>
            </a:r>
            <a:r>
              <a:rPr lang="en-US" sz="1300" dirty="0"/>
              <a:t>1</a:t>
            </a:r>
            <a:r>
              <a:rPr lang="en-US" sz="1300" i="0" dirty="0">
                <a:effectLst/>
              </a:rPr>
              <a:t>,15,16,4,5,601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3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Tram</a:t>
            </a:r>
            <a:r>
              <a:rPr lang="en-US" sz="1300" b="1" dirty="0"/>
              <a:t> : </a:t>
            </a:r>
            <a:r>
              <a:rPr lang="en-US" sz="1300" dirty="0"/>
              <a:t>A,B</a:t>
            </a:r>
          </a:p>
        </p:txBody>
      </p:sp>
      <p:pic>
        <p:nvPicPr>
          <p:cNvPr id="4" name="Image 3" descr="Une image contenant carte&#10;&#10;Description générée automatiquement">
            <a:extLst>
              <a:ext uri="{FF2B5EF4-FFF2-40B4-BE49-F238E27FC236}">
                <a16:creationId xmlns:a16="http://schemas.microsoft.com/office/drawing/2014/main" id="{C74F2D5A-3E7B-D28B-CFCE-7D597322EE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104" y="3246120"/>
            <a:ext cx="5760720" cy="33284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994601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6" name="Rectangle 78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7" name="Rectangle 80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Restaurant - Hôtel Continental Pau ***">
            <a:extLst>
              <a:ext uri="{FF2B5EF4-FFF2-40B4-BE49-F238E27FC236}">
                <a16:creationId xmlns:a16="http://schemas.microsoft.com/office/drawing/2014/main" id="{12623BCE-34C7-4818-A49E-A1220C8424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" r="15747"/>
          <a:stretch/>
        </p:blipFill>
        <p:spPr bwMode="auto">
          <a:xfrm>
            <a:off x="0" y="10"/>
            <a:ext cx="845029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AE4C475-03F3-C243-8BCA-C06E50A4185C}"/>
              </a:ext>
            </a:extLst>
          </p:cNvPr>
          <p:cNvSpPr/>
          <p:nvPr/>
        </p:nvSpPr>
        <p:spPr>
          <a:xfrm>
            <a:off x="1346383" y="1693192"/>
            <a:ext cx="4619621" cy="4401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4102" name="Picture 6" descr="Hôtel H4 Hotel Berlin Alexanderplatz, Berlin - trivago.fr">
            <a:extLst>
              <a:ext uri="{FF2B5EF4-FFF2-40B4-BE49-F238E27FC236}">
                <a16:creationId xmlns:a16="http://schemas.microsoft.com/office/drawing/2014/main" id="{346128DF-B4C6-46C5-9B88-562D273F44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4" r="14135" b="1"/>
          <a:stretch/>
        </p:blipFill>
        <p:spPr bwMode="auto"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5F7E5BE-B8E9-274D-B60D-F3DC294193C9}"/>
              </a:ext>
            </a:extLst>
          </p:cNvPr>
          <p:cNvSpPr/>
          <p:nvPr/>
        </p:nvSpPr>
        <p:spPr>
          <a:xfrm>
            <a:off x="5703452" y="390641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br>
              <a:rPr lang="fr-FR" dirty="0"/>
            </a:br>
            <a:endParaRPr lang="fr-FR"/>
          </a:p>
        </p:txBody>
      </p:sp>
      <p:sp>
        <p:nvSpPr>
          <p:cNvPr id="11" name="Titre 3">
            <a:extLst>
              <a:ext uri="{FF2B5EF4-FFF2-40B4-BE49-F238E27FC236}">
                <a16:creationId xmlns:a16="http://schemas.microsoft.com/office/drawing/2014/main" id="{403E1A05-D3BA-9D4C-A558-EA7A76C61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9902" y="282908"/>
            <a:ext cx="10379549" cy="16276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Restauration           &amp;         </a:t>
            </a:r>
            <a:r>
              <a:rPr lang="en-US" sz="44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Hébergement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EF10B3F6-5805-4B71-BFA1-AB1DF2A46BC1}"/>
              </a:ext>
            </a:extLst>
          </p:cNvPr>
          <p:cNvSpPr txBox="1"/>
          <p:nvPr/>
        </p:nvSpPr>
        <p:spPr>
          <a:xfrm>
            <a:off x="7491620" y="1846123"/>
            <a:ext cx="44704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1600" b="0" i="0">
                <a:effectLst/>
                <a:latin typeface="Arial" panose="020B0604020202020204" pitchFamily="34" charset="0"/>
              </a:defRPr>
            </a:lvl1pPr>
          </a:lstStyle>
          <a:p>
            <a:pPr algn="ctr"/>
            <a:r>
              <a:rPr lang="fr-FR" dirty="0"/>
              <a:t>35 Cours du Marechal Juin 33000 BORDEAUX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82F67AA-733D-4CB5-B2A2-A65F3578C088}"/>
              </a:ext>
            </a:extLst>
          </p:cNvPr>
          <p:cNvSpPr txBox="1"/>
          <p:nvPr/>
        </p:nvSpPr>
        <p:spPr>
          <a:xfrm>
            <a:off x="7605222" y="2859003"/>
            <a:ext cx="46157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0" i="0" dirty="0">
                <a:effectLst/>
                <a:latin typeface="Arial" panose="020B0604020202020204" pitchFamily="34" charset="0"/>
              </a:rPr>
              <a:t>40 Rue Edmond Michelet, 33000 Bordeaux</a:t>
            </a:r>
            <a:endParaRPr lang="fr-FR" sz="16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10D62D4-9F22-40C6-A3B5-12132AE2A053}"/>
              </a:ext>
            </a:extLst>
          </p:cNvPr>
          <p:cNvSpPr txBox="1"/>
          <p:nvPr/>
        </p:nvSpPr>
        <p:spPr>
          <a:xfrm>
            <a:off x="7737937" y="2395632"/>
            <a:ext cx="61255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i="0" dirty="0">
                <a:solidFill>
                  <a:srgbClr val="111111"/>
                </a:solidFill>
                <a:effectLst/>
                <a:latin typeface="Segoe UI" panose="020B0502040204020203" pitchFamily="34" charset="0"/>
              </a:rPr>
              <a:t>Adagio City Apart hôtel Bordeaux</a:t>
            </a:r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129C1F2-F4EE-4351-B23F-F3AB91FC23AB}"/>
              </a:ext>
            </a:extLst>
          </p:cNvPr>
          <p:cNvSpPr txBox="1"/>
          <p:nvPr/>
        </p:nvSpPr>
        <p:spPr>
          <a:xfrm>
            <a:off x="7483876" y="1517495"/>
            <a:ext cx="40044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111111"/>
                </a:solidFill>
                <a:latin typeface="Segoe UI" panose="020B0502040204020203" pitchFamily="34" charset="0"/>
              </a:rPr>
              <a:t>Hôtel Ibis Centre </a:t>
            </a:r>
            <a:r>
              <a:rPr lang="fr-FR" b="1" dirty="0" err="1">
                <a:solidFill>
                  <a:srgbClr val="111111"/>
                </a:solidFill>
                <a:latin typeface="Segoe UI" panose="020B0502040204020203" pitchFamily="34" charset="0"/>
              </a:rPr>
              <a:t>Mériadeck</a:t>
            </a:r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42F345D-E427-48A3-87AE-6264D0E7BF15}"/>
              </a:ext>
            </a:extLst>
          </p:cNvPr>
          <p:cNvSpPr txBox="1"/>
          <p:nvPr/>
        </p:nvSpPr>
        <p:spPr>
          <a:xfrm>
            <a:off x="7672838" y="3967612"/>
            <a:ext cx="432127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1600" b="0" i="0">
                <a:effectLst/>
                <a:latin typeface="Arial" panose="020B0604020202020204" pitchFamily="34" charset="0"/>
              </a:defRPr>
            </a:lvl1pPr>
          </a:lstStyle>
          <a:p>
            <a:r>
              <a:rPr lang="fr-FR" dirty="0"/>
              <a:t>5 Rue Robert </a:t>
            </a:r>
            <a:r>
              <a:rPr lang="fr-FR" dirty="0" err="1"/>
              <a:t>Lateulade</a:t>
            </a:r>
            <a:r>
              <a:rPr lang="fr-FR" dirty="0"/>
              <a:t>, 33000 Bordeaux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0233D46-F1B2-4349-996A-D9421DBA3EF4}"/>
              </a:ext>
            </a:extLst>
          </p:cNvPr>
          <p:cNvSpPr txBox="1"/>
          <p:nvPr/>
        </p:nvSpPr>
        <p:spPr>
          <a:xfrm>
            <a:off x="8191314" y="3502551"/>
            <a:ext cx="36081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i="0" dirty="0">
                <a:solidFill>
                  <a:srgbClr val="111111"/>
                </a:solidFill>
                <a:effectLst/>
                <a:latin typeface="Segoe UI" panose="020B0502040204020203" pitchFamily="34" charset="0"/>
              </a:rPr>
              <a:t>Mercure Bordeaux Centre</a:t>
            </a:r>
            <a:endParaRPr lang="fr-FR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0472A31-B4BE-454E-B72C-88722465A0ED}"/>
              </a:ext>
            </a:extLst>
          </p:cNvPr>
          <p:cNvSpPr txBox="1"/>
          <p:nvPr/>
        </p:nvSpPr>
        <p:spPr>
          <a:xfrm>
            <a:off x="2647270" y="1588260"/>
            <a:ext cx="24909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i="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La P'tite Brasserie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B1E945F-767F-453B-B5D3-28E82FDCC5AC}"/>
              </a:ext>
            </a:extLst>
          </p:cNvPr>
          <p:cNvSpPr txBox="1"/>
          <p:nvPr/>
        </p:nvSpPr>
        <p:spPr>
          <a:xfrm>
            <a:off x="1272544" y="1910544"/>
            <a:ext cx="49917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127 Rue Georges Bonnac, 33000 Bordeaux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1868282-3389-4D45-AAF2-3FD6FF6A7389}"/>
              </a:ext>
            </a:extLst>
          </p:cNvPr>
          <p:cNvSpPr txBox="1"/>
          <p:nvPr/>
        </p:nvSpPr>
        <p:spPr>
          <a:xfrm>
            <a:off x="1137204" y="2875160"/>
            <a:ext cx="50568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107 Rue de la Porte </a:t>
            </a:r>
            <a:r>
              <a:rPr lang="fr-FR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Dijeaux</a:t>
            </a:r>
            <a:r>
              <a:rPr lang="fr-FR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33000 Bordeaux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9DE82FA-CE2B-4821-8012-1454B781F5FD}"/>
              </a:ext>
            </a:extLst>
          </p:cNvPr>
          <p:cNvSpPr txBox="1"/>
          <p:nvPr/>
        </p:nvSpPr>
        <p:spPr>
          <a:xfrm>
            <a:off x="2876842" y="2476899"/>
            <a:ext cx="16446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b="1" i="0" dirty="0">
                <a:solidFill>
                  <a:schemeClr val="bg1"/>
                </a:solidFill>
                <a:effectLst/>
                <a:latin typeface="Google Sans"/>
              </a:rPr>
              <a:t>La Mie Câline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A1637187-42CD-4F51-80E3-F5B60F337291}"/>
              </a:ext>
            </a:extLst>
          </p:cNvPr>
          <p:cNvSpPr txBox="1"/>
          <p:nvPr/>
        </p:nvSpPr>
        <p:spPr>
          <a:xfrm>
            <a:off x="2992057" y="3395002"/>
            <a:ext cx="11480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2000" b="1" i="0" dirty="0" err="1">
                <a:solidFill>
                  <a:schemeClr val="bg1"/>
                </a:solidFill>
                <a:effectLst/>
                <a:latin typeface="Google Sans"/>
              </a:rPr>
              <a:t>Eat</a:t>
            </a:r>
            <a:r>
              <a:rPr lang="fr-FR" sz="2000" b="1" i="0" dirty="0">
                <a:solidFill>
                  <a:schemeClr val="bg1"/>
                </a:solidFill>
                <a:effectLst/>
                <a:latin typeface="Google Sans"/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latin typeface="Google Sans"/>
              </a:rPr>
              <a:t>Salad</a:t>
            </a:r>
            <a:endParaRPr lang="fr-FR" sz="2000" b="1" dirty="0">
              <a:solidFill>
                <a:schemeClr val="bg1"/>
              </a:solidFill>
              <a:latin typeface="Google Sans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55396CA3-11C4-481F-86F3-6D597ADA7F80}"/>
              </a:ext>
            </a:extLst>
          </p:cNvPr>
          <p:cNvSpPr txBox="1"/>
          <p:nvPr/>
        </p:nvSpPr>
        <p:spPr>
          <a:xfrm>
            <a:off x="1730131" y="3848434"/>
            <a:ext cx="37724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8 Cours d'Albret, 33000 Bordeaux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E4C91267-85AD-4CCC-B476-3C47D8C8CEC4}"/>
              </a:ext>
            </a:extLst>
          </p:cNvPr>
          <p:cNvSpPr txBox="1"/>
          <p:nvPr/>
        </p:nvSpPr>
        <p:spPr>
          <a:xfrm>
            <a:off x="1382564" y="5011555"/>
            <a:ext cx="47118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57 Rue du Château d'Eau, 33000 Bordeaux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30A1DDB2-F156-4AF8-BB95-B19812152F1B}"/>
              </a:ext>
            </a:extLst>
          </p:cNvPr>
          <p:cNvSpPr txBox="1"/>
          <p:nvPr/>
        </p:nvSpPr>
        <p:spPr>
          <a:xfrm>
            <a:off x="1855876" y="4402324"/>
            <a:ext cx="35209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i="0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Centre commercial </a:t>
            </a:r>
            <a:r>
              <a:rPr lang="fr-FR" b="1" i="0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Mériadeck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6058D8F0-830B-4B33-ABF1-0FBBFAFCD93B}"/>
              </a:ext>
            </a:extLst>
          </p:cNvPr>
          <p:cNvSpPr txBox="1"/>
          <p:nvPr/>
        </p:nvSpPr>
        <p:spPr>
          <a:xfrm>
            <a:off x="2062861" y="4635176"/>
            <a:ext cx="35201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b="1" i="0" dirty="0">
                <a:solidFill>
                  <a:schemeClr val="bg1"/>
                </a:solidFill>
                <a:effectLst/>
                <a:latin typeface="Google Sans"/>
              </a:rPr>
              <a:t>(</a:t>
            </a:r>
            <a:r>
              <a:rPr lang="fr-FR" i="1" dirty="0">
                <a:solidFill>
                  <a:schemeClr val="bg1"/>
                </a:solidFill>
                <a:effectLst/>
                <a:latin typeface="Google Sans"/>
              </a:rPr>
              <a:t>Snacking Auchan </a:t>
            </a:r>
            <a:r>
              <a:rPr lang="fr-FR" i="1" dirty="0" err="1">
                <a:solidFill>
                  <a:schemeClr val="bg1"/>
                </a:solidFill>
                <a:effectLst/>
                <a:latin typeface="Google Sans"/>
              </a:rPr>
              <a:t>Mériadeck</a:t>
            </a:r>
            <a:r>
              <a:rPr lang="fr-FR" b="1" i="0" dirty="0">
                <a:solidFill>
                  <a:schemeClr val="bg1"/>
                </a:solidFill>
                <a:effectLst/>
                <a:latin typeface="Google Sans"/>
              </a:rPr>
              <a:t>)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3A1E5291-E798-405C-94D8-1CCF4DB05A65}"/>
              </a:ext>
            </a:extLst>
          </p:cNvPr>
          <p:cNvSpPr txBox="1"/>
          <p:nvPr/>
        </p:nvSpPr>
        <p:spPr>
          <a:xfrm>
            <a:off x="2835005" y="5482089"/>
            <a:ext cx="14621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Bagelstein</a:t>
            </a:r>
            <a:endParaRPr lang="fr-FR" b="1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A8709605-AC12-4A9F-B3EA-262616D1D384}"/>
              </a:ext>
            </a:extLst>
          </p:cNvPr>
          <p:cNvSpPr txBox="1"/>
          <p:nvPr/>
        </p:nvSpPr>
        <p:spPr>
          <a:xfrm>
            <a:off x="1454144" y="5871585"/>
            <a:ext cx="45438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4 Rue Georges Bonnac, 33000 Bordeaux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02DB5A6B-2BB5-4981-B1D1-5EBD9F25F938}"/>
              </a:ext>
            </a:extLst>
          </p:cNvPr>
          <p:cNvSpPr txBox="1"/>
          <p:nvPr/>
        </p:nvSpPr>
        <p:spPr>
          <a:xfrm>
            <a:off x="7864059" y="4580299"/>
            <a:ext cx="37387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b="1" i="0" dirty="0">
                <a:effectLst/>
                <a:latin typeface="Google Sans"/>
              </a:rPr>
              <a:t>La Maison Manège Bordeaux Centre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F9F8C4D6-97F7-4150-B12E-38D253F4F4E3}"/>
              </a:ext>
            </a:extLst>
          </p:cNvPr>
          <p:cNvSpPr txBox="1"/>
          <p:nvPr/>
        </p:nvSpPr>
        <p:spPr>
          <a:xfrm>
            <a:off x="7835506" y="5025235"/>
            <a:ext cx="412661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27 Rue du Manège, 33000 Bordeaux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579377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59185359-96CC-994B-8761-7334AE4B1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0271" y="3794336"/>
            <a:ext cx="5242259" cy="19222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Dates de formation</a:t>
            </a:r>
            <a:b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les 16 et 17 </a:t>
            </a:r>
            <a:r>
              <a:rPr lang="en-US" sz="3600" b="1"/>
              <a:t>Avril</a:t>
            </a:r>
            <a:r>
              <a:rPr lang="en-US"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2026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60B21A5C-062F-46C2-8389-53D40F46A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83466"/>
            <a:ext cx="5549037" cy="6374535"/>
          </a:xfrm>
          <a:custGeom>
            <a:avLst/>
            <a:gdLst>
              <a:gd name="connsiteX0" fmla="*/ 2203019 w 5549037"/>
              <a:gd name="connsiteY0" fmla="*/ 0 h 6374535"/>
              <a:gd name="connsiteX1" fmla="*/ 5549037 w 5549037"/>
              <a:gd name="connsiteY1" fmla="*/ 3346018 h 6374535"/>
              <a:gd name="connsiteX2" fmla="*/ 3797930 w 5549037"/>
              <a:gd name="connsiteY2" fmla="*/ 6288190 h 6374535"/>
              <a:gd name="connsiteX3" fmla="*/ 3618689 w 5549037"/>
              <a:gd name="connsiteY3" fmla="*/ 6374535 h 6374535"/>
              <a:gd name="connsiteX4" fmla="*/ 779546 w 5549037"/>
              <a:gd name="connsiteY4" fmla="*/ 6374535 h 6374535"/>
              <a:gd name="connsiteX5" fmla="*/ 537516 w 5549037"/>
              <a:gd name="connsiteY5" fmla="*/ 6248727 h 6374535"/>
              <a:gd name="connsiteX6" fmla="*/ 74641 w 5549037"/>
              <a:gd name="connsiteY6" fmla="*/ 5927968 h 6374535"/>
              <a:gd name="connsiteX7" fmla="*/ 0 w 5549037"/>
              <a:gd name="connsiteY7" fmla="*/ 5860130 h 6374535"/>
              <a:gd name="connsiteX8" fmla="*/ 0 w 5549037"/>
              <a:gd name="connsiteY8" fmla="*/ 831906 h 6374535"/>
              <a:gd name="connsiteX9" fmla="*/ 74641 w 5549037"/>
              <a:gd name="connsiteY9" fmla="*/ 764068 h 6374535"/>
              <a:gd name="connsiteX10" fmla="*/ 2203019 w 5549037"/>
              <a:gd name="connsiteY10" fmla="*/ 0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49037" h="6374535">
                <a:moveTo>
                  <a:pt x="2203019" y="0"/>
                </a:moveTo>
                <a:cubicBezTo>
                  <a:pt x="4050974" y="0"/>
                  <a:pt x="5549037" y="1498063"/>
                  <a:pt x="5549037" y="3346018"/>
                </a:cubicBezTo>
                <a:cubicBezTo>
                  <a:pt x="5549037" y="4616487"/>
                  <a:pt x="4840968" y="5721578"/>
                  <a:pt x="3797930" y="6288190"/>
                </a:cubicBezTo>
                <a:lnTo>
                  <a:pt x="3618689" y="6374535"/>
                </a:lnTo>
                <a:lnTo>
                  <a:pt x="779546" y="6374535"/>
                </a:lnTo>
                <a:lnTo>
                  <a:pt x="537516" y="6248727"/>
                </a:lnTo>
                <a:cubicBezTo>
                  <a:pt x="374031" y="6154721"/>
                  <a:pt x="219238" y="6047301"/>
                  <a:pt x="74641" y="5927968"/>
                </a:cubicBezTo>
                <a:lnTo>
                  <a:pt x="0" y="5860130"/>
                </a:lnTo>
                <a:lnTo>
                  <a:pt x="0" y="831906"/>
                </a:lnTo>
                <a:lnTo>
                  <a:pt x="74641" y="764068"/>
                </a:lnTo>
                <a:cubicBezTo>
                  <a:pt x="653030" y="286739"/>
                  <a:pt x="1394539" y="0"/>
                  <a:pt x="220301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76" name="Picture 8" descr="Calendrier de bureau 2021 Calendrier de bureau à double horaire quotidien  Agenda annuel Agenda de bureau-Noir - Achat / Vente calendrier - ephemeride  Calendrier de bureau 2021 C - Cdiscount">
            <a:extLst>
              <a:ext uri="{FF2B5EF4-FFF2-40B4-BE49-F238E27FC236}">
                <a16:creationId xmlns:a16="http://schemas.microsoft.com/office/drawing/2014/main" id="{E5DA69A0-9CA1-4262-95F5-506E78B2E6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8" r="7576" b="3"/>
          <a:stretch/>
        </p:blipFill>
        <p:spPr bwMode="auto">
          <a:xfrm>
            <a:off x="1" y="647373"/>
            <a:ext cx="5385130" cy="6210629"/>
          </a:xfrm>
          <a:custGeom>
            <a:avLst/>
            <a:gdLst/>
            <a:ahLst/>
            <a:cxnLst/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8A177BCC-4208-4795-8572-4D623BA1E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3763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E9B01870-FD07-4023-B35D-7C5641E347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098" r="-3" b="21228"/>
          <a:stretch/>
        </p:blipFill>
        <p:spPr>
          <a:xfrm>
            <a:off x="5398355" y="1"/>
            <a:ext cx="4151376" cy="2349401"/>
          </a:xfrm>
          <a:custGeom>
            <a:avLst/>
            <a:gdLst/>
            <a:ahLst/>
            <a:cxnLst/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B1DB46E-C67C-AC45-85CC-50CDB5FB43AC}"/>
              </a:ext>
            </a:extLst>
          </p:cNvPr>
          <p:cNvSpPr/>
          <p:nvPr/>
        </p:nvSpPr>
        <p:spPr>
          <a:xfrm>
            <a:off x="1487829" y="1048222"/>
            <a:ext cx="912706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br>
              <a:rPr lang="fr-FR" sz="900">
                <a:latin typeface="Arial" panose="020B0604020202020204" pitchFamily="34" charset="0"/>
              </a:rPr>
            </a:br>
            <a:br>
              <a:rPr lang="fr-FR" sz="900">
                <a:latin typeface="Arial" panose="020B0604020202020204" pitchFamily="34" charset="0"/>
              </a:rPr>
            </a:br>
            <a:br>
              <a:rPr lang="fr-FR" sz="900">
                <a:latin typeface="Arial" panose="020B0604020202020204" pitchFamily="34" charset="0"/>
              </a:rPr>
            </a:br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4451E7-94D2-E2B5-3306-1D3A37D26EBB}"/>
              </a:ext>
            </a:extLst>
          </p:cNvPr>
          <p:cNvSpPr/>
          <p:nvPr/>
        </p:nvSpPr>
        <p:spPr>
          <a:xfrm rot="764188">
            <a:off x="1442109" y="3112623"/>
            <a:ext cx="1588897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2026</a:t>
            </a:r>
          </a:p>
        </p:txBody>
      </p:sp>
    </p:spTree>
    <p:extLst>
      <p:ext uri="{BB962C8B-B14F-4D97-AF65-F5344CB8AC3E}">
        <p14:creationId xmlns:p14="http://schemas.microsoft.com/office/powerpoint/2010/main" val="41978044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3F6E77EB-A986-0F49-81B4-7869522A6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0289" y="2870605"/>
            <a:ext cx="6112895" cy="19222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Horaires de formation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166" name="Freeform: Shape 86">
            <a:extLst>
              <a:ext uri="{FF2B5EF4-FFF2-40B4-BE49-F238E27FC236}">
                <a16:creationId xmlns:a16="http://schemas.microsoft.com/office/drawing/2014/main" id="{60B21A5C-062F-46C2-8389-53D40F46A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83466"/>
            <a:ext cx="5549037" cy="6374535"/>
          </a:xfrm>
          <a:custGeom>
            <a:avLst/>
            <a:gdLst>
              <a:gd name="connsiteX0" fmla="*/ 2203019 w 5549037"/>
              <a:gd name="connsiteY0" fmla="*/ 0 h 6374535"/>
              <a:gd name="connsiteX1" fmla="*/ 5549037 w 5549037"/>
              <a:gd name="connsiteY1" fmla="*/ 3346018 h 6374535"/>
              <a:gd name="connsiteX2" fmla="*/ 3797930 w 5549037"/>
              <a:gd name="connsiteY2" fmla="*/ 6288190 h 6374535"/>
              <a:gd name="connsiteX3" fmla="*/ 3618689 w 5549037"/>
              <a:gd name="connsiteY3" fmla="*/ 6374535 h 6374535"/>
              <a:gd name="connsiteX4" fmla="*/ 779546 w 5549037"/>
              <a:gd name="connsiteY4" fmla="*/ 6374535 h 6374535"/>
              <a:gd name="connsiteX5" fmla="*/ 537516 w 5549037"/>
              <a:gd name="connsiteY5" fmla="*/ 6248727 h 6374535"/>
              <a:gd name="connsiteX6" fmla="*/ 74641 w 5549037"/>
              <a:gd name="connsiteY6" fmla="*/ 5927968 h 6374535"/>
              <a:gd name="connsiteX7" fmla="*/ 0 w 5549037"/>
              <a:gd name="connsiteY7" fmla="*/ 5860130 h 6374535"/>
              <a:gd name="connsiteX8" fmla="*/ 0 w 5549037"/>
              <a:gd name="connsiteY8" fmla="*/ 831906 h 6374535"/>
              <a:gd name="connsiteX9" fmla="*/ 74641 w 5549037"/>
              <a:gd name="connsiteY9" fmla="*/ 764068 h 6374535"/>
              <a:gd name="connsiteX10" fmla="*/ 2203019 w 5549037"/>
              <a:gd name="connsiteY10" fmla="*/ 0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49037" h="6374535">
                <a:moveTo>
                  <a:pt x="2203019" y="0"/>
                </a:moveTo>
                <a:cubicBezTo>
                  <a:pt x="4050974" y="0"/>
                  <a:pt x="5549037" y="1498063"/>
                  <a:pt x="5549037" y="3346018"/>
                </a:cubicBezTo>
                <a:cubicBezTo>
                  <a:pt x="5549037" y="4616487"/>
                  <a:pt x="4840968" y="5721578"/>
                  <a:pt x="3797930" y="6288190"/>
                </a:cubicBezTo>
                <a:lnTo>
                  <a:pt x="3618689" y="6374535"/>
                </a:lnTo>
                <a:lnTo>
                  <a:pt x="779546" y="6374535"/>
                </a:lnTo>
                <a:lnTo>
                  <a:pt x="537516" y="6248727"/>
                </a:lnTo>
                <a:cubicBezTo>
                  <a:pt x="374031" y="6154721"/>
                  <a:pt x="219238" y="6047301"/>
                  <a:pt x="74641" y="5927968"/>
                </a:cubicBezTo>
                <a:lnTo>
                  <a:pt x="0" y="5860130"/>
                </a:lnTo>
                <a:lnTo>
                  <a:pt x="0" y="831906"/>
                </a:lnTo>
                <a:lnTo>
                  <a:pt x="74641" y="764068"/>
                </a:lnTo>
                <a:cubicBezTo>
                  <a:pt x="653030" y="286739"/>
                  <a:pt x="1394539" y="0"/>
                  <a:pt x="220301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50" name="Picture 6" descr="Montre Sautoir - Vitrail Hypnotique – Goussets Béguin">
            <a:extLst>
              <a:ext uri="{FF2B5EF4-FFF2-40B4-BE49-F238E27FC236}">
                <a16:creationId xmlns:a16="http://schemas.microsoft.com/office/drawing/2014/main" id="{B6CC3064-EB5F-4597-A93C-7407FFFDB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" r="7052" b="3"/>
          <a:stretch/>
        </p:blipFill>
        <p:spPr bwMode="auto">
          <a:xfrm>
            <a:off x="1" y="647373"/>
            <a:ext cx="5385130" cy="6210629"/>
          </a:xfrm>
          <a:custGeom>
            <a:avLst/>
            <a:gdLst/>
            <a:ahLst/>
            <a:cxnLst/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7" name="Freeform: Shape 88">
            <a:extLst>
              <a:ext uri="{FF2B5EF4-FFF2-40B4-BE49-F238E27FC236}">
                <a16:creationId xmlns:a16="http://schemas.microsoft.com/office/drawing/2014/main" id="{8A177BCC-4208-4795-8572-4D623BA1E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3763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4BB2FE71-D8A7-4D69-BFE8-178EACB358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098" r="-3" b="21228"/>
          <a:stretch/>
        </p:blipFill>
        <p:spPr>
          <a:xfrm>
            <a:off x="5398355" y="1"/>
            <a:ext cx="4151376" cy="2349401"/>
          </a:xfrm>
          <a:custGeom>
            <a:avLst/>
            <a:gdLst/>
            <a:ahLst/>
            <a:cxnLst/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BB606018-8385-B44F-BDB7-2671CA66C72A}"/>
              </a:ext>
            </a:extLst>
          </p:cNvPr>
          <p:cNvSpPr txBox="1"/>
          <p:nvPr/>
        </p:nvSpPr>
        <p:spPr>
          <a:xfrm>
            <a:off x="5686336" y="4109407"/>
            <a:ext cx="6400800" cy="1693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 09h00 – 12h30 / 14h00 - 17h30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Ces horaires de principe sont susceptibles d’être </a:t>
            </a:r>
            <a:r>
              <a:rPr lang="en-US" sz="2000" dirty="0" err="1"/>
              <a:t>modifiées</a:t>
            </a:r>
            <a:r>
              <a:rPr lang="en-US" sz="2000" dirty="0"/>
              <a:t> légèrement par le formateur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892097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F6AA19-2C1A-D52A-EB40-62F46F363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520525"/>
          </a:xfr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Plan </a:t>
            </a:r>
            <a:r>
              <a:rPr lang="en-US" dirty="0" err="1">
                <a:solidFill>
                  <a:schemeClr val="bg1"/>
                </a:solidFill>
              </a:rPr>
              <a:t>d’amélioration</a:t>
            </a:r>
            <a:r>
              <a:rPr lang="en-US" dirty="0">
                <a:solidFill>
                  <a:schemeClr val="bg1"/>
                </a:solidFill>
              </a:rPr>
              <a:t> continue de la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err="1">
                <a:solidFill>
                  <a:schemeClr val="bg1"/>
                </a:solidFill>
              </a:rPr>
              <a:t>Qualité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notre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offre</a:t>
            </a:r>
            <a:r>
              <a:rPr lang="en-US" dirty="0">
                <a:solidFill>
                  <a:schemeClr val="bg1"/>
                </a:solidFill>
              </a:rPr>
              <a:t> de formation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E06601C-53E2-80B7-57E5-9A3D29D9D9C9}"/>
              </a:ext>
            </a:extLst>
          </p:cNvPr>
          <p:cNvSpPr txBox="1"/>
          <p:nvPr/>
        </p:nvSpPr>
        <p:spPr>
          <a:xfrm>
            <a:off x="548639" y="1869437"/>
            <a:ext cx="9137228" cy="4158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Dans le cadre de la certification </a:t>
            </a:r>
            <a:r>
              <a:rPr lang="en-US" sz="2000" dirty="0" err="1"/>
              <a:t>Qualiopi</a:t>
            </a:r>
            <a:r>
              <a:rPr lang="en-US" sz="2000" dirty="0"/>
              <a:t>, </a:t>
            </a:r>
            <a:r>
              <a:rPr lang="en-US" sz="2000" dirty="0" err="1"/>
              <a:t>l’Organisme</a:t>
            </a:r>
            <a:r>
              <a:rPr lang="en-US" sz="2000" dirty="0"/>
              <a:t> de Formation Hansen Institute met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œuvre</a:t>
            </a:r>
            <a:r>
              <a:rPr lang="en-US" sz="2000" dirty="0"/>
              <a:t> des </a:t>
            </a:r>
            <a:r>
              <a:rPr lang="en-US" sz="2000" dirty="0" err="1"/>
              <a:t>mesures</a:t>
            </a:r>
            <a:r>
              <a:rPr lang="en-US" sz="2000" dirty="0"/>
              <a:t> </a:t>
            </a:r>
            <a:r>
              <a:rPr lang="en-US" sz="2000" dirty="0" err="1"/>
              <a:t>d’amélioration</a:t>
            </a:r>
            <a:r>
              <a:rPr lang="en-US" sz="2000" dirty="0"/>
              <a:t> continue de la </a:t>
            </a:r>
            <a:r>
              <a:rPr lang="en-US" sz="2000" dirty="0" err="1"/>
              <a:t>qualité</a:t>
            </a:r>
            <a:r>
              <a:rPr lang="en-US" sz="2000" dirty="0"/>
              <a:t> de </a:t>
            </a:r>
            <a:r>
              <a:rPr lang="en-US" sz="2000" dirty="0" err="1"/>
              <a:t>ses</a:t>
            </a:r>
            <a:r>
              <a:rPr lang="en-US" sz="2000" dirty="0"/>
              <a:t> </a:t>
            </a:r>
            <a:r>
              <a:rPr lang="en-US" sz="2000" dirty="0" err="1"/>
              <a:t>prestations</a:t>
            </a:r>
            <a:r>
              <a:rPr lang="en-US" sz="2000" dirty="0"/>
              <a:t> et de son </a:t>
            </a:r>
            <a:r>
              <a:rPr lang="en-US" sz="2000" dirty="0" err="1"/>
              <a:t>offre</a:t>
            </a:r>
            <a:r>
              <a:rPr lang="en-US" sz="2000" dirty="0"/>
              <a:t> de formation.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Un </a:t>
            </a:r>
            <a:r>
              <a:rPr lang="en-US" sz="2000" b="1" dirty="0" err="1"/>
              <a:t>formulaire</a:t>
            </a:r>
            <a:r>
              <a:rPr lang="en-US" sz="2000" b="1" dirty="0"/>
              <a:t> de </a:t>
            </a:r>
            <a:r>
              <a:rPr lang="en-US" sz="2000" b="1" dirty="0" err="1"/>
              <a:t>réclamation</a:t>
            </a:r>
            <a:r>
              <a:rPr lang="en-US" sz="2000" b="1" dirty="0"/>
              <a:t> </a:t>
            </a:r>
            <a:r>
              <a:rPr lang="en-US" sz="2000" dirty="0" err="1"/>
              <a:t>est</a:t>
            </a:r>
            <a:r>
              <a:rPr lang="en-US" sz="2000" dirty="0"/>
              <a:t> mis à </a:t>
            </a:r>
            <a:r>
              <a:rPr lang="en-US" sz="2000" dirty="0" err="1"/>
              <a:t>votre</a:t>
            </a:r>
            <a:r>
              <a:rPr lang="en-US" sz="2000" dirty="0"/>
              <a:t> disposition sur </a:t>
            </a:r>
            <a:r>
              <a:rPr lang="en-US" sz="2000" dirty="0" err="1"/>
              <a:t>notre</a:t>
            </a:r>
            <a:r>
              <a:rPr lang="en-US" sz="2000" dirty="0"/>
              <a:t> site internet pour </a:t>
            </a:r>
            <a:r>
              <a:rPr lang="en-US" sz="2000" dirty="0" err="1"/>
              <a:t>toute</a:t>
            </a:r>
            <a:r>
              <a:rPr lang="en-US" sz="2000" dirty="0"/>
              <a:t> </a:t>
            </a:r>
            <a:r>
              <a:rPr lang="en-US" sz="2000" b="1" dirty="0" err="1"/>
              <a:t>réclamation</a:t>
            </a:r>
            <a:r>
              <a:rPr lang="en-US" sz="2000" dirty="0"/>
              <a:t> </a:t>
            </a:r>
            <a:r>
              <a:rPr lang="en-US" sz="2000" dirty="0" err="1"/>
              <a:t>ou</a:t>
            </a:r>
            <a:r>
              <a:rPr lang="en-US" sz="2000" dirty="0"/>
              <a:t> </a:t>
            </a:r>
            <a:r>
              <a:rPr lang="en-US" sz="2000" b="1" dirty="0"/>
              <a:t>proposition </a:t>
            </a:r>
            <a:r>
              <a:rPr lang="en-US" sz="2000" b="1" dirty="0" err="1"/>
              <a:t>d’amélioration</a:t>
            </a:r>
            <a:r>
              <a:rPr lang="en-US" sz="2000" b="1" dirty="0"/>
              <a:t> </a:t>
            </a:r>
            <a:r>
              <a:rPr lang="en-US" sz="2000" dirty="0"/>
              <a:t>(Onglet QUALITE) : </a:t>
            </a:r>
            <a:r>
              <a:rPr lang="en-US" sz="2000" dirty="0">
                <a:hlinkClick r:id="rId2"/>
              </a:rPr>
              <a:t>https://hansen-hypnose.com/formulaire-de-reclamation/</a:t>
            </a:r>
            <a:r>
              <a:rPr lang="en-US" sz="2000" dirty="0"/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/>
              <a:t>Vous</a:t>
            </a:r>
            <a:r>
              <a:rPr lang="en-US" sz="2000" dirty="0"/>
              <a:t> y </a:t>
            </a:r>
            <a:r>
              <a:rPr lang="en-US" sz="2000" dirty="0" err="1"/>
              <a:t>trouverez</a:t>
            </a:r>
            <a:r>
              <a:rPr lang="en-US" sz="2000" dirty="0"/>
              <a:t> </a:t>
            </a:r>
            <a:r>
              <a:rPr lang="en-US" sz="2000" dirty="0" err="1"/>
              <a:t>également</a:t>
            </a:r>
            <a:r>
              <a:rPr lang="en-US" sz="2000" dirty="0"/>
              <a:t> :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Le </a:t>
            </a:r>
            <a:r>
              <a:rPr lang="en-US" sz="2000"/>
              <a:t>Règlemement</a:t>
            </a:r>
            <a:r>
              <a:rPr lang="en-US" sz="2000" dirty="0"/>
              <a:t> </a:t>
            </a:r>
            <a:r>
              <a:rPr lang="en-US" sz="2000" dirty="0" err="1"/>
              <a:t>intérieur</a:t>
            </a:r>
            <a:r>
              <a:rPr lang="en-US" sz="2000" dirty="0"/>
              <a:t> de </a:t>
            </a:r>
            <a:r>
              <a:rPr lang="en-US" sz="2000" dirty="0" err="1"/>
              <a:t>notre</a:t>
            </a:r>
            <a:r>
              <a:rPr lang="en-US" sz="2000" dirty="0"/>
              <a:t> </a:t>
            </a:r>
            <a:r>
              <a:rPr lang="en-US" sz="2000" dirty="0" err="1"/>
              <a:t>organisme</a:t>
            </a:r>
            <a:r>
              <a:rPr lang="en-US" sz="2000" dirty="0"/>
              <a:t> de formation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La </a:t>
            </a:r>
            <a:r>
              <a:rPr lang="en-US" sz="2000" dirty="0" err="1"/>
              <a:t>Charte</a:t>
            </a:r>
            <a:r>
              <a:rPr lang="en-US" sz="2000" dirty="0"/>
              <a:t> </a:t>
            </a:r>
            <a:r>
              <a:rPr lang="en-US" sz="2000" dirty="0" err="1"/>
              <a:t>éthique</a:t>
            </a:r>
            <a:r>
              <a:rPr lang="en-US" sz="2000" dirty="0"/>
              <a:t> et Code de </a:t>
            </a:r>
            <a:r>
              <a:rPr lang="en-US" sz="2000" dirty="0" err="1"/>
              <a:t>déontologie</a:t>
            </a:r>
            <a:r>
              <a:rPr lang="en-US" sz="2000" dirty="0"/>
              <a:t> du </a:t>
            </a:r>
            <a:r>
              <a:rPr lang="en-US" sz="2000" dirty="0" err="1"/>
              <a:t>Praticien</a:t>
            </a:r>
            <a:r>
              <a:rPr lang="en-US" sz="2000" dirty="0"/>
              <a:t> Hansen Institute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Et un onglet “BOITE A OUTILS” avec de </a:t>
            </a:r>
            <a:r>
              <a:rPr lang="en-US" sz="2000" dirty="0" err="1"/>
              <a:t>nombreuses</a:t>
            </a:r>
            <a:r>
              <a:rPr lang="en-US" sz="2000" dirty="0"/>
              <a:t> </a:t>
            </a:r>
            <a:r>
              <a:rPr lang="en-US" sz="2000" dirty="0" err="1"/>
              <a:t>informations</a:t>
            </a:r>
            <a:r>
              <a:rPr lang="en-US" sz="2000" dirty="0"/>
              <a:t> </a:t>
            </a:r>
            <a:r>
              <a:rPr lang="en-US" sz="2000" dirty="0" err="1"/>
              <a:t>concernant</a:t>
            </a:r>
            <a:r>
              <a:rPr lang="en-US" sz="2000" dirty="0"/>
              <a:t> les obligations </a:t>
            </a:r>
            <a:r>
              <a:rPr lang="en-US" sz="2000" dirty="0" err="1"/>
              <a:t>légales</a:t>
            </a:r>
            <a:r>
              <a:rPr lang="en-US" sz="2000" dirty="0"/>
              <a:t> du </a:t>
            </a:r>
            <a:r>
              <a:rPr lang="en-US" sz="2000" dirty="0" err="1"/>
              <a:t>Praticien</a:t>
            </a:r>
            <a:r>
              <a:rPr lang="en-US" sz="2000" dirty="0"/>
              <a:t>, un </a:t>
            </a:r>
            <a:r>
              <a:rPr lang="en-US" sz="2000" dirty="0" err="1"/>
              <a:t>lexique</a:t>
            </a:r>
            <a:r>
              <a:rPr lang="en-US" sz="2000" dirty="0"/>
              <a:t>, </a:t>
            </a:r>
            <a:r>
              <a:rPr lang="en-US" sz="2000" dirty="0" err="1"/>
              <a:t>une</a:t>
            </a:r>
            <a:r>
              <a:rPr lang="en-US" sz="2000" dirty="0"/>
              <a:t> </a:t>
            </a:r>
            <a:r>
              <a:rPr lang="en-US" sz="2000" dirty="0" err="1"/>
              <a:t>bibliographie</a:t>
            </a:r>
            <a:r>
              <a:rPr lang="en-US" sz="2000" dirty="0"/>
              <a:t>, et de </a:t>
            </a:r>
            <a:r>
              <a:rPr lang="en-US" sz="2000" dirty="0" err="1"/>
              <a:t>nombreux</a:t>
            </a:r>
            <a:r>
              <a:rPr lang="en-US" sz="2000" dirty="0"/>
              <a:t> </a:t>
            </a:r>
            <a:r>
              <a:rPr lang="en-US" sz="2000" dirty="0" err="1"/>
              <a:t>autres</a:t>
            </a:r>
            <a:r>
              <a:rPr lang="en-US" sz="2000" dirty="0"/>
              <a:t> documents et articles sur </a:t>
            </a:r>
            <a:r>
              <a:rPr lang="en-US" sz="2000" dirty="0" err="1"/>
              <a:t>l’actualité</a:t>
            </a:r>
            <a:r>
              <a:rPr lang="en-US" sz="2000" dirty="0"/>
              <a:t> du coaching et des métiers de </a:t>
            </a:r>
            <a:r>
              <a:rPr lang="en-US" sz="2000" dirty="0" err="1"/>
              <a:t>l’accompagnement</a:t>
            </a:r>
            <a:r>
              <a:rPr lang="en-US" sz="2000" dirty="0"/>
              <a:t>.</a:t>
            </a:r>
            <a:endParaRPr lang="en-US" sz="2000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1028" name="Picture 4" descr="Les sept principes de management de la qualité (PMQ).">
            <a:extLst>
              <a:ext uri="{FF2B5EF4-FFF2-40B4-BE49-F238E27FC236}">
                <a16:creationId xmlns:a16="http://schemas.microsoft.com/office/drawing/2014/main" id="{1B737659-C9FE-3F6C-6A9B-BFF4231EC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247" y="3429000"/>
            <a:ext cx="2439995" cy="200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758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28" name="Rectangle 8223">
            <a:extLst>
              <a:ext uri="{FF2B5EF4-FFF2-40B4-BE49-F238E27FC236}">
                <a16:creationId xmlns:a16="http://schemas.microsoft.com/office/drawing/2014/main" id="{A8CCCB6D-5162-4AAE-A5E3-3AC55410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29" name="Rectangle 8225">
            <a:extLst>
              <a:ext uri="{FF2B5EF4-FFF2-40B4-BE49-F238E27FC236}">
                <a16:creationId xmlns:a16="http://schemas.microsoft.com/office/drawing/2014/main" id="{0BCD8C04-CC7B-40EF-82EB-E9821F79B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70" y="2458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F129565-4C64-E7BA-C5FA-92404137E7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1" r="2" b="2"/>
          <a:stretch/>
        </p:blipFill>
        <p:spPr bwMode="auto">
          <a:xfrm>
            <a:off x="-170" y="10"/>
            <a:ext cx="845031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BE561-C00E-4CF0-BB65-D52703608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539408"/>
            <a:ext cx="6983896" cy="114218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Retrouvez</a:t>
            </a:r>
            <a:r>
              <a:rPr lang="en-US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-nous sur : hansen-hypnose.com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2A57800-8E12-C146-AB5A-980AA8E880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</a:blip>
          <a:srcRect l="6999" r="6055"/>
          <a:stretch/>
        </p:blipFill>
        <p:spPr>
          <a:xfrm>
            <a:off x="6225997" y="-2458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4835835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405</Words>
  <Application>Microsoft Office PowerPoint</Application>
  <PresentationFormat>Grand écran</PresentationFormat>
  <Paragraphs>64</Paragraphs>
  <Slides>9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7" baseType="lpstr">
      <vt:lpstr>Arial</vt:lpstr>
      <vt:lpstr>Arial</vt:lpstr>
      <vt:lpstr>Calibri</vt:lpstr>
      <vt:lpstr>Calibri Light</vt:lpstr>
      <vt:lpstr>Google Sans</vt:lpstr>
      <vt:lpstr>inherit</vt:lpstr>
      <vt:lpstr>Segoe UI</vt:lpstr>
      <vt:lpstr>Thème Office</vt:lpstr>
      <vt:lpstr>Livret d’accueil des Participants</vt:lpstr>
      <vt:lpstr>vos interlocuteurs</vt:lpstr>
      <vt:lpstr>Votre Formatrice  Lili RUGGIERI</vt:lpstr>
      <vt:lpstr>Lieu de formation </vt:lpstr>
      <vt:lpstr>Restauration           &amp;         Hébergement</vt:lpstr>
      <vt:lpstr>Dates de formation  les 16 et 17 Avril 2026</vt:lpstr>
      <vt:lpstr>Horaires de formation</vt:lpstr>
      <vt:lpstr>Plan d’amélioration continue de la  Qualité de notre offre de formation</vt:lpstr>
      <vt:lpstr> Retrouvez-nous sur : hansen-hypnose.com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Livret d’accueil des Participants</dc:title>
  <dc:creator>Dominik Hansen</dc:creator>
  <cp:lastModifiedBy>Dominik Hansen</cp:lastModifiedBy>
  <cp:revision>2</cp:revision>
  <dcterms:created xsi:type="dcterms:W3CDTF">2020-12-29T18:28:31Z</dcterms:created>
  <dcterms:modified xsi:type="dcterms:W3CDTF">2025-12-22T09:59:13Z</dcterms:modified>
</cp:coreProperties>
</file>