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8" r:id="rId1"/>
  </p:sldMasterIdLst>
  <p:notesMasterIdLst>
    <p:notesMasterId r:id="rId11"/>
  </p:notesMasterIdLst>
  <p:sldIdLst>
    <p:sldId id="331" r:id="rId2"/>
    <p:sldId id="337" r:id="rId3"/>
    <p:sldId id="341" r:id="rId4"/>
    <p:sldId id="259" r:id="rId5"/>
    <p:sldId id="340" r:id="rId6"/>
    <p:sldId id="263" r:id="rId7"/>
    <p:sldId id="262" r:id="rId8"/>
    <p:sldId id="342" r:id="rId9"/>
    <p:sldId id="264" r:id="rId1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minik Hansen" initials="DH" lastIdx="3" clrIdx="0">
    <p:extLst>
      <p:ext uri="{19B8F6BF-5375-455C-9EA6-DF929625EA0E}">
        <p15:presenceInfo xmlns:p15="http://schemas.microsoft.com/office/powerpoint/2012/main" userId="7a3cbb8e5b528db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D6A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22" autoAdjust="0"/>
    <p:restoredTop sz="94942" autoAdjust="0"/>
  </p:normalViewPr>
  <p:slideViewPr>
    <p:cSldViewPr snapToGrid="0">
      <p:cViewPr varScale="1">
        <p:scale>
          <a:sx n="97" d="100"/>
          <a:sy n="97" d="100"/>
        </p:scale>
        <p:origin x="1056"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ik Hansen" userId="7a3cbb8e5b528dbf" providerId="LiveId" clId="{27191759-54D9-4142-B35C-832AF0F88F10}"/>
    <pc:docChg chg="modSld">
      <pc:chgData name="Dominik Hansen" userId="7a3cbb8e5b528dbf" providerId="LiveId" clId="{27191759-54D9-4142-B35C-832AF0F88F10}" dt="2025-12-22T09:55:59.859" v="7" actId="20577"/>
      <pc:docMkLst>
        <pc:docMk/>
      </pc:docMkLst>
      <pc:sldChg chg="modSp mod">
        <pc:chgData name="Dominik Hansen" userId="7a3cbb8e5b528dbf" providerId="LiveId" clId="{27191759-54D9-4142-B35C-832AF0F88F10}" dt="2025-12-22T09:55:59.859" v="7" actId="20577"/>
        <pc:sldMkLst>
          <pc:docMk/>
          <pc:sldMk cId="4197804413" sldId="263"/>
        </pc:sldMkLst>
        <pc:spChg chg="mod">
          <ac:chgData name="Dominik Hansen" userId="7a3cbb8e5b528dbf" providerId="LiveId" clId="{27191759-54D9-4142-B35C-832AF0F88F10}" dt="2025-12-22T09:55:59.859" v="7" actId="20577"/>
          <ac:spMkLst>
            <pc:docMk/>
            <pc:sldMk cId="4197804413" sldId="263"/>
            <ac:spMk id="8" creationId="{59185359-96CC-994B-8761-7334AE4B1AEF}"/>
          </ac:spMkLst>
        </pc:spChg>
        <pc:spChg chg="mod">
          <ac:chgData name="Dominik Hansen" userId="7a3cbb8e5b528dbf" providerId="LiveId" clId="{27191759-54D9-4142-B35C-832AF0F88F10}" dt="2025-12-22T09:55:41.385" v="0" actId="20577"/>
          <ac:spMkLst>
            <pc:docMk/>
            <pc:sldMk cId="4197804413" sldId="263"/>
            <ac:spMk id="9" creationId="{D04D9EEF-33F0-A05D-F838-75C5D5A1C6F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86EF77-7C68-4D92-B1B8-B7940DEA2024}" type="datetimeFigureOut">
              <a:rPr lang="fr-FR" smtClean="0"/>
              <a:t>22/12/2025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E9AAF4-A628-4902-A797-8CC3FD7F7381}" type="slidenum">
              <a:rPr lang="fr-FR" smtClean="0"/>
              <a:t>‹N°›</a:t>
            </a:fld>
            <a:endParaRPr lang="fr-FR"/>
          </a:p>
        </p:txBody>
      </p:sp>
    </p:spTree>
    <p:extLst>
      <p:ext uri="{BB962C8B-B14F-4D97-AF65-F5344CB8AC3E}">
        <p14:creationId xmlns:p14="http://schemas.microsoft.com/office/powerpoint/2010/main" val="428925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0EE9EC2-68F6-B94D-8154-B9F7AD67711F}" type="slidenum">
              <a:rPr lang="fr-FR" smtClean="0"/>
              <a:t>1</a:t>
            </a:fld>
            <a:endParaRPr lang="fr-FR"/>
          </a:p>
        </p:txBody>
      </p:sp>
    </p:spTree>
    <p:extLst>
      <p:ext uri="{BB962C8B-B14F-4D97-AF65-F5344CB8AC3E}">
        <p14:creationId xmlns:p14="http://schemas.microsoft.com/office/powerpoint/2010/main" val="4036670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2</a:t>
            </a:fld>
            <a:endParaRPr lang="fr-FR"/>
          </a:p>
        </p:txBody>
      </p:sp>
    </p:spTree>
    <p:extLst>
      <p:ext uri="{BB962C8B-B14F-4D97-AF65-F5344CB8AC3E}">
        <p14:creationId xmlns:p14="http://schemas.microsoft.com/office/powerpoint/2010/main" val="3187487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3</a:t>
            </a:fld>
            <a:endParaRPr lang="fr-FR"/>
          </a:p>
        </p:txBody>
      </p:sp>
    </p:spTree>
    <p:extLst>
      <p:ext uri="{BB962C8B-B14F-4D97-AF65-F5344CB8AC3E}">
        <p14:creationId xmlns:p14="http://schemas.microsoft.com/office/powerpoint/2010/main" val="7436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5</a:t>
            </a:fld>
            <a:endParaRPr lang="fr-FR"/>
          </a:p>
        </p:txBody>
      </p:sp>
    </p:spTree>
    <p:extLst>
      <p:ext uri="{BB962C8B-B14F-4D97-AF65-F5344CB8AC3E}">
        <p14:creationId xmlns:p14="http://schemas.microsoft.com/office/powerpoint/2010/main" val="909900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9</a:t>
            </a:fld>
            <a:endParaRPr lang="fr-FR"/>
          </a:p>
        </p:txBody>
      </p:sp>
    </p:spTree>
    <p:extLst>
      <p:ext uri="{BB962C8B-B14F-4D97-AF65-F5344CB8AC3E}">
        <p14:creationId xmlns:p14="http://schemas.microsoft.com/office/powerpoint/2010/main" val="2148046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E4CB56-C6C1-0345-B87A-9D585808447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6F73194-B918-9444-A144-6C80CF3C87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522BE51-3B6F-844A-B203-38F8ED88EE21}"/>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5" name="Espace réservé du pied de page 4">
            <a:extLst>
              <a:ext uri="{FF2B5EF4-FFF2-40B4-BE49-F238E27FC236}">
                <a16:creationId xmlns:a16="http://schemas.microsoft.com/office/drawing/2014/main" id="{064EBB2D-7F33-BD4F-8FC8-2A127BC8E588}"/>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4793F7C-E17F-474B-AEB6-993BEDE5A6A2}"/>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45384715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22F8DD-CB9C-CB4C-8D04-24C6952480C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2ACAFE8-23CB-A546-AEAD-68FD1DE3BFE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C408C37-4FC4-EB4B-B0DF-A63504A8D502}"/>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5" name="Espace réservé du pied de page 4">
            <a:extLst>
              <a:ext uri="{FF2B5EF4-FFF2-40B4-BE49-F238E27FC236}">
                <a16:creationId xmlns:a16="http://schemas.microsoft.com/office/drawing/2014/main" id="{ACD0320A-DCFD-B244-BBE4-19E34EED4899}"/>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CC679265-0B59-6844-8401-1D968410D6A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34908458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787A572-0BBC-C346-AFEB-D8A03A8C349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7543A24-E953-A44F-AC7B-3CA049AD5E9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F88D612-7DFA-1040-87BC-F77FD5BEC6FA}"/>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5" name="Espace réservé du pied de page 4">
            <a:extLst>
              <a:ext uri="{FF2B5EF4-FFF2-40B4-BE49-F238E27FC236}">
                <a16:creationId xmlns:a16="http://schemas.microsoft.com/office/drawing/2014/main" id="{27C232B3-9768-8843-A778-D40F43448E4E}"/>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9AEE45B-F7F3-E941-9522-0D359289C2A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71655243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A1D23-6278-FF47-8598-770FF0F17EE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A291E03-C827-D444-87A4-E20583D0534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9B26DAF-D01E-984C-AF83-9867CF102238}"/>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5" name="Espace réservé du pied de page 4">
            <a:extLst>
              <a:ext uri="{FF2B5EF4-FFF2-40B4-BE49-F238E27FC236}">
                <a16:creationId xmlns:a16="http://schemas.microsoft.com/office/drawing/2014/main" id="{689248A3-7129-3548-BCB1-C98447A1F0D5}"/>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C6720FC2-E50C-6842-AF76-223B947277FB}"/>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28584755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82421F-3E2B-554C-8CF8-651DEEB88A0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04CA2DC-BED7-6D47-B88D-5A53FE6818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7A6AF16-6534-894E-8D22-2D6CC432E523}"/>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5" name="Espace réservé du pied de page 4">
            <a:extLst>
              <a:ext uri="{FF2B5EF4-FFF2-40B4-BE49-F238E27FC236}">
                <a16:creationId xmlns:a16="http://schemas.microsoft.com/office/drawing/2014/main" id="{FE5BC723-E3B8-9F40-98C0-4900758A12B5}"/>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5179421A-2751-7347-A982-1D1A3A38A7D3}"/>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03431779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44E7B4-7434-8F46-855F-A81685CED58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A1AD836-0B4A-1944-95B5-8C090A069E5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32BD87E-8DAB-AF43-969F-8A23C67F128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15E752A-A35D-5746-A36A-F839E9178E62}"/>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6" name="Espace réservé du pied de page 5">
            <a:extLst>
              <a:ext uri="{FF2B5EF4-FFF2-40B4-BE49-F238E27FC236}">
                <a16:creationId xmlns:a16="http://schemas.microsoft.com/office/drawing/2014/main" id="{3AB6A1BA-881E-7F47-9B23-B8112EDF0D0F}"/>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34D20B66-3823-3B4E-8609-53CFE0784CAB}"/>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276762635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FF71E9-48A4-C047-BB2A-63E2AA8E6D9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2FEAFD0-9B3B-6F48-A44A-FD3540D6D6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4027E48-3193-3E49-AA66-1E2AE909DB2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B3820DD-35B9-9548-BA0B-6C29CCABBF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F710F07-BC3F-884C-AE8F-83473B66182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BFE2B96-FF74-0A45-AB67-317CE8A864DA}"/>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8" name="Espace réservé du pied de page 7">
            <a:extLst>
              <a:ext uri="{FF2B5EF4-FFF2-40B4-BE49-F238E27FC236}">
                <a16:creationId xmlns:a16="http://schemas.microsoft.com/office/drawing/2014/main" id="{5E13634F-1E14-C74B-9CA0-043B81ECEE2D}"/>
              </a:ext>
            </a:extLst>
          </p:cNvPr>
          <p:cNvSpPr>
            <a:spLocks noGrp="1"/>
          </p:cNvSpPr>
          <p:nvPr>
            <p:ph type="ftr" sz="quarter" idx="11"/>
          </p:nvPr>
        </p:nvSpPr>
        <p:spPr/>
        <p:txBody>
          <a:bodyPr/>
          <a:lstStyle/>
          <a:p>
            <a:r>
              <a:rPr lang="en-US"/>
              <a:t>Sample Footer</a:t>
            </a:r>
            <a:endParaRPr lang="en-US" dirty="0"/>
          </a:p>
        </p:txBody>
      </p:sp>
      <p:sp>
        <p:nvSpPr>
          <p:cNvPr id="9" name="Espace réservé du numéro de diapositive 8">
            <a:extLst>
              <a:ext uri="{FF2B5EF4-FFF2-40B4-BE49-F238E27FC236}">
                <a16:creationId xmlns:a16="http://schemas.microsoft.com/office/drawing/2014/main" id="{0ECE16D8-7369-6A44-96AC-228A985DBD48}"/>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8001736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505A3F-CE8A-8044-85EF-78C0E9723F6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C61CF3C-482B-EC42-BDE4-99E63E41A952}"/>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4" name="Espace réservé du pied de page 3">
            <a:extLst>
              <a:ext uri="{FF2B5EF4-FFF2-40B4-BE49-F238E27FC236}">
                <a16:creationId xmlns:a16="http://schemas.microsoft.com/office/drawing/2014/main" id="{2A7F4AB6-44A6-7E40-86C4-965E7A8042B1}"/>
              </a:ext>
            </a:extLst>
          </p:cNvPr>
          <p:cNvSpPr>
            <a:spLocks noGrp="1"/>
          </p:cNvSpPr>
          <p:nvPr>
            <p:ph type="ftr" sz="quarter" idx="11"/>
          </p:nvPr>
        </p:nvSpPr>
        <p:spPr/>
        <p:txBody>
          <a:bodyPr/>
          <a:lstStyle/>
          <a:p>
            <a:r>
              <a:rPr lang="en-US"/>
              <a:t>Sample Footer</a:t>
            </a:r>
            <a:endParaRPr lang="en-US" dirty="0"/>
          </a:p>
        </p:txBody>
      </p:sp>
      <p:sp>
        <p:nvSpPr>
          <p:cNvPr id="5" name="Espace réservé du numéro de diapositive 4">
            <a:extLst>
              <a:ext uri="{FF2B5EF4-FFF2-40B4-BE49-F238E27FC236}">
                <a16:creationId xmlns:a16="http://schemas.microsoft.com/office/drawing/2014/main" id="{9133EE6F-296F-6249-90B3-CFFD93EB080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51454488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1E06B00-1F90-174B-A175-4D2E6CBF59E7}"/>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3" name="Espace réservé du pied de page 2">
            <a:extLst>
              <a:ext uri="{FF2B5EF4-FFF2-40B4-BE49-F238E27FC236}">
                <a16:creationId xmlns:a16="http://schemas.microsoft.com/office/drawing/2014/main" id="{58D2F443-6241-A741-9E65-744536BEFFD4}"/>
              </a:ext>
            </a:extLst>
          </p:cNvPr>
          <p:cNvSpPr>
            <a:spLocks noGrp="1"/>
          </p:cNvSpPr>
          <p:nvPr>
            <p:ph type="ftr" sz="quarter" idx="11"/>
          </p:nvPr>
        </p:nvSpPr>
        <p:spPr/>
        <p:txBody>
          <a:bodyPr/>
          <a:lstStyle/>
          <a:p>
            <a:r>
              <a:rPr lang="en-US"/>
              <a:t>Sample Footer</a:t>
            </a:r>
            <a:endParaRPr lang="en-US" dirty="0"/>
          </a:p>
        </p:txBody>
      </p:sp>
      <p:sp>
        <p:nvSpPr>
          <p:cNvPr id="4" name="Espace réservé du numéro de diapositive 3">
            <a:extLst>
              <a:ext uri="{FF2B5EF4-FFF2-40B4-BE49-F238E27FC236}">
                <a16:creationId xmlns:a16="http://schemas.microsoft.com/office/drawing/2014/main" id="{DF5C2094-1EF5-CA45-BA49-0DB50750CC61}"/>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81181772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4BA8-603F-1048-A7F1-0BF611F2FFE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FB9B82E-DBBB-F549-B917-E58D77A045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A9F92FA-EB12-F244-B25B-27E6620BB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914B436-AC21-4547-BE65-36DF3940D8F0}"/>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6" name="Espace réservé du pied de page 5">
            <a:extLst>
              <a:ext uri="{FF2B5EF4-FFF2-40B4-BE49-F238E27FC236}">
                <a16:creationId xmlns:a16="http://schemas.microsoft.com/office/drawing/2014/main" id="{6F0AD9E2-FDB3-664D-9F0E-73D407F47368}"/>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DD14FCF3-2632-AB40-8CED-51BD814AD5AA}"/>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86088286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24D74F-51FA-514D-AA52-702C993E931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7E93BCE-9114-3C41-9901-30AC1ED5CC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CB10125-F6D5-EA46-BCBE-A25A8CFF8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8FDC3C5-90D0-1345-88F6-CC25B0F6BF37}"/>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6" name="Espace réservé du pied de page 5">
            <a:extLst>
              <a:ext uri="{FF2B5EF4-FFF2-40B4-BE49-F238E27FC236}">
                <a16:creationId xmlns:a16="http://schemas.microsoft.com/office/drawing/2014/main" id="{871306C3-4C8A-FD44-9395-AA86FF6546DB}"/>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AB03242A-D666-274C-AC5F-34A02AB8E27D}"/>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32945821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6D08E0B-5EA8-F849-87D1-568EFD104E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6D5C201-D956-5541-979C-6CAF861688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FDEC703-DA27-4B4B-BD23-32235EB503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CB39B-5F4C-4A7E-9BE3-AAFD45576D16}" type="datetime2">
              <a:rPr lang="en-US" smtClean="0"/>
              <a:t>Monday, December 22, 2025</a:t>
            </a:fld>
            <a:endParaRPr lang="en-US" dirty="0"/>
          </a:p>
        </p:txBody>
      </p:sp>
      <p:sp>
        <p:nvSpPr>
          <p:cNvPr id="5" name="Espace réservé du pied de page 4">
            <a:extLst>
              <a:ext uri="{FF2B5EF4-FFF2-40B4-BE49-F238E27FC236}">
                <a16:creationId xmlns:a16="http://schemas.microsoft.com/office/drawing/2014/main" id="{2B72BBA4-625E-3A4F-82CC-3282755766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6186006-9FE7-024B-A077-BB4F789D52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1B0FB-D917-4C8C-928F-313BD683BF39}" type="slidenum">
              <a:rPr lang="en-US" smtClean="0"/>
              <a:pPr/>
              <a:t>‹N°›</a:t>
            </a:fld>
            <a:endParaRPr lang="en-US"/>
          </a:p>
        </p:txBody>
      </p:sp>
    </p:spTree>
    <p:extLst>
      <p:ext uri="{BB962C8B-B14F-4D97-AF65-F5344CB8AC3E}">
        <p14:creationId xmlns:p14="http://schemas.microsoft.com/office/powerpoint/2010/main" val="207619374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hansen-hypnose.com/formulaire-de-reclamation/"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6.tiff"/><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Shape 25">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descr="formation-praticien-en-hypnose">
            <a:extLst>
              <a:ext uri="{FF2B5EF4-FFF2-40B4-BE49-F238E27FC236}">
                <a16:creationId xmlns:a16="http://schemas.microsoft.com/office/drawing/2014/main" id="{62C7592A-E072-344B-9EAF-181C6A1108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580"/>
          <a:stretch/>
        </p:blipFill>
        <p:spPr bwMode="auto">
          <a:xfrm>
            <a:off x="5245100" y="469900"/>
            <a:ext cx="6375400" cy="3556000"/>
          </a:xfrm>
          <a:prstGeom prst="rect">
            <a:avLst/>
          </a:prstGeom>
          <a:extLst>
            <a:ext uri="{909E8E84-426E-40DD-AFC4-6F175D3DCCD1}">
              <a14:hiddenFill xmlns:a14="http://schemas.microsoft.com/office/drawing/2010/main">
                <a:solidFill>
                  <a:srgbClr val="FFFFFF"/>
                </a:solidFill>
              </a14:hiddenFill>
            </a:ext>
          </a:extLst>
        </p:spPr>
      </p:pic>
      <p:pic>
        <p:nvPicPr>
          <p:cNvPr id="4" name="Espace réservé du contenu 3">
            <a:extLst>
              <a:ext uri="{FF2B5EF4-FFF2-40B4-BE49-F238E27FC236}">
                <a16:creationId xmlns:a16="http://schemas.microsoft.com/office/drawing/2014/main" id="{1333FD91-A291-49A2-A84C-4C211934BA95}"/>
              </a:ext>
            </a:extLst>
          </p:cNvPr>
          <p:cNvPicPr>
            <a:picLocks noGrp="1" noChangeAspect="1"/>
          </p:cNvPicPr>
          <p:nvPr>
            <p:ph idx="1"/>
          </p:nvPr>
        </p:nvPicPr>
        <p:blipFill>
          <a:blip r:embed="rId4"/>
          <a:stretch>
            <a:fillRect/>
          </a:stretch>
        </p:blipFill>
        <p:spPr>
          <a:xfrm>
            <a:off x="5245100" y="4127829"/>
            <a:ext cx="6375400" cy="2235200"/>
          </a:xfrm>
          <a:prstGeom prst="rect">
            <a:avLst/>
          </a:prstGeom>
        </p:spPr>
      </p:pic>
      <p:sp>
        <p:nvSpPr>
          <p:cNvPr id="5" name="Titre 1">
            <a:extLst>
              <a:ext uri="{FF2B5EF4-FFF2-40B4-BE49-F238E27FC236}">
                <a16:creationId xmlns:a16="http://schemas.microsoft.com/office/drawing/2014/main" id="{DD41ACC6-5C03-9146-8EDB-4E584986325C}"/>
              </a:ext>
            </a:extLst>
          </p:cNvPr>
          <p:cNvSpPr>
            <a:spLocks noGrp="1"/>
          </p:cNvSpPr>
          <p:nvPr>
            <p:ph type="title"/>
          </p:nvPr>
        </p:nvSpPr>
        <p:spPr>
          <a:xfrm>
            <a:off x="875882" y="1543102"/>
            <a:ext cx="3597431" cy="2584727"/>
          </a:xfrm>
        </p:spPr>
        <p:txBody>
          <a:bodyPr vert="horz" lIns="91440" tIns="45720" rIns="91440" bIns="45720" rtlCol="0">
            <a:normAutofit/>
          </a:bodyPr>
          <a:lstStyle/>
          <a:p>
            <a:pPr algn="ctr"/>
            <a:r>
              <a:rPr lang="en-US" b="1" dirty="0" err="1">
                <a:solidFill>
                  <a:srgbClr val="FFFFFF"/>
                </a:solidFill>
              </a:rPr>
              <a:t>Livret</a:t>
            </a:r>
            <a:r>
              <a:rPr lang="en-US" b="1" dirty="0">
                <a:solidFill>
                  <a:srgbClr val="FFFFFF"/>
                </a:solidFill>
              </a:rPr>
              <a:t> </a:t>
            </a:r>
            <a:r>
              <a:rPr lang="en-US" b="1" dirty="0" err="1">
                <a:solidFill>
                  <a:srgbClr val="FFFFFF"/>
                </a:solidFill>
              </a:rPr>
              <a:t>d’accueil</a:t>
            </a:r>
            <a:r>
              <a:rPr lang="en-US" b="1" dirty="0">
                <a:solidFill>
                  <a:srgbClr val="FFFFFF"/>
                </a:solidFill>
              </a:rPr>
              <a:t> des Participants</a:t>
            </a:r>
          </a:p>
        </p:txBody>
      </p:sp>
      <p:sp>
        <p:nvSpPr>
          <p:cNvPr id="8" name="ZoneTexte 7">
            <a:extLst>
              <a:ext uri="{FF2B5EF4-FFF2-40B4-BE49-F238E27FC236}">
                <a16:creationId xmlns:a16="http://schemas.microsoft.com/office/drawing/2014/main" id="{1B24C3CB-61B9-447F-B812-2CDBB6F8B280}"/>
              </a:ext>
            </a:extLst>
          </p:cNvPr>
          <p:cNvSpPr txBox="1"/>
          <p:nvPr/>
        </p:nvSpPr>
        <p:spPr>
          <a:xfrm>
            <a:off x="354942" y="5391785"/>
            <a:ext cx="4510163" cy="584775"/>
          </a:xfrm>
          <a:prstGeom prst="rect">
            <a:avLst/>
          </a:prstGeom>
          <a:solidFill>
            <a:schemeClr val="bg1"/>
          </a:solidFill>
        </p:spPr>
        <p:txBody>
          <a:bodyPr wrap="square">
            <a:spAutoFit/>
          </a:bodyPr>
          <a:lstStyle/>
          <a:p>
            <a:r>
              <a:rPr lang="fr-FR" sz="1600" dirty="0">
                <a:latin typeface="inherit"/>
              </a:rPr>
              <a:t>Formation communication stratégique et d’influence en milieu professionnel PNL</a:t>
            </a:r>
            <a:endParaRPr lang="fr-FR" sz="1600" b="0" dirty="0">
              <a:latin typeface="inherit"/>
            </a:endParaRPr>
          </a:p>
        </p:txBody>
      </p:sp>
      <p:sp>
        <p:nvSpPr>
          <p:cNvPr id="9" name="ZoneTexte 8">
            <a:extLst>
              <a:ext uri="{FF2B5EF4-FFF2-40B4-BE49-F238E27FC236}">
                <a16:creationId xmlns:a16="http://schemas.microsoft.com/office/drawing/2014/main" id="{61C1AB28-79BD-8F46-9350-1189B7B1DCCA}"/>
              </a:ext>
            </a:extLst>
          </p:cNvPr>
          <p:cNvSpPr txBox="1"/>
          <p:nvPr/>
        </p:nvSpPr>
        <p:spPr>
          <a:xfrm>
            <a:off x="419515" y="5314898"/>
            <a:ext cx="4510163" cy="584775"/>
          </a:xfrm>
          <a:prstGeom prst="rect">
            <a:avLst/>
          </a:prstGeom>
          <a:solidFill>
            <a:schemeClr val="bg1"/>
          </a:solidFill>
        </p:spPr>
        <p:txBody>
          <a:bodyPr wrap="square">
            <a:spAutoFit/>
          </a:bodyPr>
          <a:lstStyle/>
          <a:p>
            <a:pPr algn="ctr"/>
            <a:r>
              <a:rPr lang="fr-FR" sz="1600" dirty="0">
                <a:latin typeface="inherit"/>
              </a:rPr>
              <a:t>Formation Stratégies et Leviers </a:t>
            </a:r>
          </a:p>
          <a:p>
            <a:pPr algn="ctr"/>
            <a:r>
              <a:rPr lang="fr-FR" sz="1600" dirty="0">
                <a:latin typeface="inherit"/>
              </a:rPr>
              <a:t>de Changement en Hypnothérapie</a:t>
            </a:r>
            <a:endParaRPr lang="fr-FR" sz="1600" b="0" dirty="0">
              <a:latin typeface="inherit"/>
            </a:endParaRPr>
          </a:p>
        </p:txBody>
      </p:sp>
    </p:spTree>
    <p:extLst>
      <p:ext uri="{BB962C8B-B14F-4D97-AF65-F5344CB8AC3E}">
        <p14:creationId xmlns:p14="http://schemas.microsoft.com/office/powerpoint/2010/main" val="272288635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4" name="Rectangle 511">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45" name="Group 512">
            <a:extLst>
              <a:ext uri="{FF2B5EF4-FFF2-40B4-BE49-F238E27FC236}">
                <a16:creationId xmlns:a16="http://schemas.microsoft.com/office/drawing/2014/main" id="{F95919CA-4568-4F54-A2C0-2B54BD78A3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79558"/>
            <a:ext cx="1861854" cy="717514"/>
            <a:chOff x="0" y="1479558"/>
            <a:chExt cx="1861854" cy="717514"/>
          </a:xfrm>
          <a:solidFill>
            <a:schemeClr val="bg1"/>
          </a:solidFill>
        </p:grpSpPr>
        <p:sp>
          <p:nvSpPr>
            <p:cNvPr id="2146" name="Freeform: Shape 513">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147" name="Freeform: Shape 514">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2148" name="Freeform: Shape 515">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308" y="-1"/>
            <a:ext cx="5444906" cy="518316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9" name="Freeform: Shape 516">
            <a:extLst>
              <a:ext uri="{FF2B5EF4-FFF2-40B4-BE49-F238E27FC236}">
                <a16:creationId xmlns:a16="http://schemas.microsoft.com/office/drawing/2014/main" id="{CF85B11F-FA15-48B8-BF04-463A37544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300" y="0"/>
            <a:ext cx="5444906" cy="5161894"/>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 name="Freeform: Shape 517">
            <a:extLst>
              <a:ext uri="{FF2B5EF4-FFF2-40B4-BE49-F238E27FC236}">
                <a16:creationId xmlns:a16="http://schemas.microsoft.com/office/drawing/2014/main" id="{5AFEC601-A132-47EE-B0C2-B38ACD9FC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016" y="0"/>
            <a:ext cx="5444905" cy="5046819"/>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725BC93A-F5AB-594F-901C-7E1557B7FD54}"/>
              </a:ext>
            </a:extLst>
          </p:cNvPr>
          <p:cNvSpPr>
            <a:spLocks noGrp="1"/>
          </p:cNvSpPr>
          <p:nvPr>
            <p:ph type="title"/>
          </p:nvPr>
        </p:nvSpPr>
        <p:spPr>
          <a:xfrm>
            <a:off x="1422657" y="2266945"/>
            <a:ext cx="4403701" cy="1687310"/>
          </a:xfrm>
        </p:spPr>
        <p:txBody>
          <a:bodyPr vert="horz" lIns="91440" tIns="45720" rIns="91440" bIns="45720" rtlCol="0" anchor="b">
            <a:normAutofit/>
          </a:bodyPr>
          <a:lstStyle/>
          <a:p>
            <a:pPr algn="ctr"/>
            <a:r>
              <a:rPr lang="en-US" sz="5400" b="1" dirty="0" err="1">
                <a:solidFill>
                  <a:schemeClr val="bg1"/>
                </a:solidFill>
              </a:rPr>
              <a:t>v</a:t>
            </a:r>
            <a:r>
              <a:rPr lang="en-US" sz="5400" b="1" kern="1200" dirty="0" err="1">
                <a:solidFill>
                  <a:schemeClr val="bg1"/>
                </a:solidFill>
                <a:latin typeface="+mj-lt"/>
                <a:ea typeface="+mj-ea"/>
                <a:cs typeface="+mj-cs"/>
              </a:rPr>
              <a:t>os</a:t>
            </a:r>
            <a:r>
              <a:rPr lang="en-US" sz="5400" b="1" kern="1200" dirty="0">
                <a:solidFill>
                  <a:schemeClr val="bg1"/>
                </a:solidFill>
                <a:latin typeface="+mj-lt"/>
                <a:ea typeface="+mj-ea"/>
                <a:cs typeface="+mj-cs"/>
              </a:rPr>
              <a:t> </a:t>
            </a:r>
            <a:r>
              <a:rPr lang="en-US" sz="5400" b="1" kern="1200" dirty="0" err="1">
                <a:solidFill>
                  <a:schemeClr val="bg1"/>
                </a:solidFill>
                <a:latin typeface="+mj-lt"/>
                <a:ea typeface="+mj-ea"/>
                <a:cs typeface="+mj-cs"/>
              </a:rPr>
              <a:t>interlocuteurs</a:t>
            </a:r>
            <a:endParaRPr lang="en-US" sz="5400" b="1" kern="1200" dirty="0">
              <a:solidFill>
                <a:schemeClr val="bg1"/>
              </a:solidFill>
              <a:latin typeface="+mj-lt"/>
              <a:ea typeface="+mj-ea"/>
              <a:cs typeface="+mj-cs"/>
            </a:endParaRPr>
          </a:p>
        </p:txBody>
      </p:sp>
      <p:sp>
        <p:nvSpPr>
          <p:cNvPr id="2151"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152" name="Graphic 212">
            <a:extLst>
              <a:ext uri="{FF2B5EF4-FFF2-40B4-BE49-F238E27FC236}">
                <a16:creationId xmlns:a16="http://schemas.microsoft.com/office/drawing/2014/main" id="{BB90F3FC-186F-4608-93AA-7EE24F682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pic>
        <p:nvPicPr>
          <p:cNvPr id="34" name="Image 33" descr="Une image contenant extérieur, personne, habits, femme&#10;&#10;Description générée automatiquement">
            <a:extLst>
              <a:ext uri="{FF2B5EF4-FFF2-40B4-BE49-F238E27FC236}">
                <a16:creationId xmlns:a16="http://schemas.microsoft.com/office/drawing/2014/main" id="{DE9C1903-2768-4601-A8DB-0F7EB03B8A2A}"/>
              </a:ext>
            </a:extLst>
          </p:cNvPr>
          <p:cNvPicPr>
            <a:picLocks noChangeAspect="1"/>
          </p:cNvPicPr>
          <p:nvPr/>
        </p:nvPicPr>
        <p:blipFill rotWithShape="1">
          <a:blip r:embed="rId3"/>
          <a:srcRect t="12312" r="-2" b="20059"/>
          <a:stretch/>
        </p:blipFill>
        <p:spPr>
          <a:xfrm>
            <a:off x="8159197" y="10"/>
            <a:ext cx="3628939" cy="3023108"/>
          </a:xfrm>
          <a:custGeom>
            <a:avLst/>
            <a:gdLst/>
            <a:ahLst/>
            <a:cxnLst/>
            <a:rect l="l" t="t" r="r" b="b"/>
            <a:pathLst>
              <a:path w="3177536" h="2647074">
                <a:moveTo>
                  <a:pt x="406152" y="0"/>
                </a:moveTo>
                <a:lnTo>
                  <a:pt x="2771384" y="0"/>
                </a:lnTo>
                <a:lnTo>
                  <a:pt x="2814739" y="47702"/>
                </a:lnTo>
                <a:cubicBezTo>
                  <a:pt x="3041386" y="322335"/>
                  <a:pt x="3177536" y="674421"/>
                  <a:pt x="3177536" y="1058306"/>
                </a:cubicBezTo>
                <a:cubicBezTo>
                  <a:pt x="3177536" y="1935759"/>
                  <a:pt x="2466220" y="2647074"/>
                  <a:pt x="1588768" y="2647074"/>
                </a:cubicBezTo>
                <a:cubicBezTo>
                  <a:pt x="711315" y="2647074"/>
                  <a:pt x="0" y="1935759"/>
                  <a:pt x="0" y="1058306"/>
                </a:cubicBezTo>
                <a:cubicBezTo>
                  <a:pt x="0" y="674421"/>
                  <a:pt x="136150" y="322335"/>
                  <a:pt x="362797" y="47702"/>
                </a:cubicBezTo>
                <a:close/>
              </a:path>
            </a:pathLst>
          </a:custGeom>
        </p:spPr>
      </p:pic>
      <p:pic>
        <p:nvPicPr>
          <p:cNvPr id="2050" name="Picture 2" descr="Sandrine Hansen et Dominik Hansen hypnothérapeutes à Pau et Anglet / Bayonne">
            <a:extLst>
              <a:ext uri="{FF2B5EF4-FFF2-40B4-BE49-F238E27FC236}">
                <a16:creationId xmlns:a16="http://schemas.microsoft.com/office/drawing/2014/main" id="{17D14136-E0EE-4A21-87C7-9C95F0B1DA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288" r="-3" b="11131"/>
          <a:stretch/>
        </p:blipFill>
        <p:spPr bwMode="auto">
          <a:xfrm>
            <a:off x="7158629" y="4049288"/>
            <a:ext cx="2903941" cy="2764706"/>
          </a:xfrm>
          <a:custGeom>
            <a:avLst/>
            <a:gdLst/>
            <a:ahLst/>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a:noFill/>
          <a:extLst>
            <a:ext uri="{909E8E84-426E-40DD-AFC4-6F175D3DCCD1}">
              <a14:hiddenFill xmlns:a14="http://schemas.microsoft.com/office/drawing/2010/main">
                <a:solidFill>
                  <a:srgbClr val="FFFFFF"/>
                </a:solidFill>
              </a14:hiddenFill>
            </a:ext>
          </a:extLst>
        </p:spPr>
      </p:pic>
      <p:grpSp>
        <p:nvGrpSpPr>
          <p:cNvPr id="2153"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49330" y="2740963"/>
            <a:ext cx="1054466" cy="469689"/>
            <a:chOff x="9841624" y="4115729"/>
            <a:chExt cx="602169" cy="268223"/>
          </a:xfrm>
          <a:solidFill>
            <a:schemeClr val="bg1"/>
          </a:solidFill>
        </p:grpSpPr>
        <p:sp>
          <p:nvSpPr>
            <p:cNvPr id="2154" name="Freeform: Shape 521">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5" name="Freeform: Shape 522">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6" name="Freeform: Shape 523">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7" name="Freeform: Shape 524">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8" name="Freeform: Shape 525">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2159" name="Oval 526">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60" name="Oval 527">
            <a:extLst>
              <a:ext uri="{FF2B5EF4-FFF2-40B4-BE49-F238E27FC236}">
                <a16:creationId xmlns:a16="http://schemas.microsoft.com/office/drawing/2014/main" id="{13811CB9-0334-4316-8B54-711C0F3BE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ZoneTexte 78">
            <a:extLst>
              <a:ext uri="{FF2B5EF4-FFF2-40B4-BE49-F238E27FC236}">
                <a16:creationId xmlns:a16="http://schemas.microsoft.com/office/drawing/2014/main" id="{BADEA0E6-04FD-4384-8647-B421ADCA9F90}"/>
              </a:ext>
            </a:extLst>
          </p:cNvPr>
          <p:cNvSpPr txBox="1"/>
          <p:nvPr/>
        </p:nvSpPr>
        <p:spPr>
          <a:xfrm>
            <a:off x="4167955" y="5575571"/>
            <a:ext cx="2903940" cy="1184940"/>
          </a:xfrm>
          <a:prstGeom prst="rect">
            <a:avLst/>
          </a:prstGeom>
          <a:noFill/>
        </p:spPr>
        <p:txBody>
          <a:bodyPr wrap="square">
            <a:spAutoFit/>
          </a:bodyPr>
          <a:lstStyle/>
          <a:p>
            <a:pPr algn="ctr">
              <a:spcAft>
                <a:spcPts val="600"/>
              </a:spcAft>
            </a:pPr>
            <a:r>
              <a:rPr lang="en-US" sz="1400" b="1" dirty="0">
                <a:solidFill>
                  <a:schemeClr val="bg1"/>
                </a:solidFill>
              </a:rPr>
              <a:t>Dominik HANSEN</a:t>
            </a:r>
          </a:p>
          <a:p>
            <a:pPr algn="ctr">
              <a:spcAft>
                <a:spcPts val="600"/>
              </a:spcAft>
            </a:pPr>
            <a:r>
              <a:rPr lang="en-US" sz="1400" dirty="0">
                <a:solidFill>
                  <a:schemeClr val="bg1"/>
                </a:solidFill>
              </a:rPr>
              <a:t>Directeur </a:t>
            </a:r>
            <a:r>
              <a:rPr lang="en-US" sz="1400" dirty="0" err="1">
                <a:solidFill>
                  <a:schemeClr val="bg1"/>
                </a:solidFill>
              </a:rPr>
              <a:t>Pédagogique</a:t>
            </a:r>
            <a:r>
              <a:rPr lang="en-US" sz="1400" dirty="0">
                <a:solidFill>
                  <a:schemeClr val="bg1"/>
                </a:solidFill>
              </a:rPr>
              <a:t> et </a:t>
            </a:r>
          </a:p>
          <a:p>
            <a:pPr algn="ctr">
              <a:spcAft>
                <a:spcPts val="600"/>
              </a:spcAft>
            </a:pPr>
            <a:r>
              <a:rPr lang="en-US" sz="1400" dirty="0" err="1">
                <a:solidFill>
                  <a:schemeClr val="bg1"/>
                </a:solidFill>
              </a:rPr>
              <a:t>Responsable</a:t>
            </a:r>
            <a:r>
              <a:rPr lang="en-US" sz="1400" dirty="0">
                <a:solidFill>
                  <a:schemeClr val="bg1"/>
                </a:solidFill>
              </a:rPr>
              <a:t> Handicap</a:t>
            </a:r>
          </a:p>
          <a:p>
            <a:pPr algn="ctr">
              <a:spcAft>
                <a:spcPts val="600"/>
              </a:spcAft>
            </a:pPr>
            <a:r>
              <a:rPr lang="en-US" sz="1400" dirty="0">
                <a:solidFill>
                  <a:schemeClr val="bg1"/>
                </a:solidFill>
              </a:rPr>
              <a:t>07 82 11 22 85 </a:t>
            </a:r>
            <a:endParaRPr lang="en-US" sz="1400" b="0" dirty="0">
              <a:solidFill>
                <a:schemeClr val="bg1"/>
              </a:solidFill>
            </a:endParaRPr>
          </a:p>
        </p:txBody>
      </p:sp>
      <p:sp>
        <p:nvSpPr>
          <p:cNvPr id="111" name="ZoneTexte 110">
            <a:extLst>
              <a:ext uri="{FF2B5EF4-FFF2-40B4-BE49-F238E27FC236}">
                <a16:creationId xmlns:a16="http://schemas.microsoft.com/office/drawing/2014/main" id="{75A103C6-6502-401A-B84E-5A3C4EE94759}"/>
              </a:ext>
            </a:extLst>
          </p:cNvPr>
          <p:cNvSpPr txBox="1"/>
          <p:nvPr/>
        </p:nvSpPr>
        <p:spPr>
          <a:xfrm>
            <a:off x="6207866" y="2238107"/>
            <a:ext cx="3069108" cy="1184940"/>
          </a:xfrm>
          <a:prstGeom prst="rect">
            <a:avLst/>
          </a:prstGeom>
          <a:noFill/>
        </p:spPr>
        <p:txBody>
          <a:bodyPr wrap="square">
            <a:spAutoFit/>
          </a:bodyPr>
          <a:lstStyle/>
          <a:p>
            <a:pPr algn="ctr">
              <a:spcAft>
                <a:spcPts val="600"/>
              </a:spcAft>
            </a:pPr>
            <a:r>
              <a:rPr lang="en-US" sz="1400" b="1" dirty="0">
                <a:solidFill>
                  <a:schemeClr val="bg1"/>
                </a:solidFill>
              </a:rPr>
              <a:t>Sandrine HANSEN</a:t>
            </a:r>
          </a:p>
          <a:p>
            <a:pPr algn="ctr">
              <a:spcAft>
                <a:spcPts val="600"/>
              </a:spcAft>
            </a:pPr>
            <a:r>
              <a:rPr lang="en-US" sz="1400" dirty="0" err="1">
                <a:solidFill>
                  <a:schemeClr val="bg1"/>
                </a:solidFill>
              </a:rPr>
              <a:t>Présidente</a:t>
            </a:r>
            <a:r>
              <a:rPr lang="en-US" sz="1400" dirty="0">
                <a:solidFill>
                  <a:schemeClr val="bg1"/>
                </a:solidFill>
              </a:rPr>
              <a:t> et</a:t>
            </a:r>
          </a:p>
          <a:p>
            <a:pPr algn="ctr">
              <a:spcAft>
                <a:spcPts val="600"/>
              </a:spcAft>
            </a:pPr>
            <a:r>
              <a:rPr lang="en-US" sz="1400" dirty="0" err="1">
                <a:solidFill>
                  <a:schemeClr val="bg1"/>
                </a:solidFill>
              </a:rPr>
              <a:t>Responsable</a:t>
            </a:r>
            <a:r>
              <a:rPr lang="en-US" sz="1400" dirty="0">
                <a:solidFill>
                  <a:schemeClr val="bg1"/>
                </a:solidFill>
              </a:rPr>
              <a:t> administrative</a:t>
            </a:r>
          </a:p>
          <a:p>
            <a:pPr algn="ctr">
              <a:spcAft>
                <a:spcPts val="600"/>
              </a:spcAft>
            </a:pPr>
            <a:r>
              <a:rPr lang="en-US" sz="1400" b="0" dirty="0">
                <a:solidFill>
                  <a:schemeClr val="bg1"/>
                </a:solidFill>
              </a:rPr>
              <a:t>07 82 11 22 85</a:t>
            </a:r>
          </a:p>
        </p:txBody>
      </p:sp>
      <p:pic>
        <p:nvPicPr>
          <p:cNvPr id="442" name="Image 441">
            <a:extLst>
              <a:ext uri="{FF2B5EF4-FFF2-40B4-BE49-F238E27FC236}">
                <a16:creationId xmlns:a16="http://schemas.microsoft.com/office/drawing/2014/main" id="{223E9B61-7762-4AFD-93DC-45BED8C5493C}"/>
              </a:ext>
            </a:extLst>
          </p:cNvPr>
          <p:cNvPicPr>
            <a:picLocks noChangeAspect="1"/>
          </p:cNvPicPr>
          <p:nvPr/>
        </p:nvPicPr>
        <p:blipFill>
          <a:blip r:embed="rId5"/>
          <a:stretch>
            <a:fillRect/>
          </a:stretch>
        </p:blipFill>
        <p:spPr>
          <a:xfrm>
            <a:off x="2594664" y="131424"/>
            <a:ext cx="2059686" cy="2021160"/>
          </a:xfrm>
          <a:prstGeom prst="rect">
            <a:avLst/>
          </a:prstGeom>
        </p:spPr>
      </p:pic>
    </p:spTree>
    <p:extLst>
      <p:ext uri="{BB962C8B-B14F-4D97-AF65-F5344CB8AC3E}">
        <p14:creationId xmlns:p14="http://schemas.microsoft.com/office/powerpoint/2010/main" val="3461796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Image 25">
            <a:extLst>
              <a:ext uri="{FF2B5EF4-FFF2-40B4-BE49-F238E27FC236}">
                <a16:creationId xmlns:a16="http://schemas.microsoft.com/office/drawing/2014/main" id="{AEEE68A0-10C0-F546-9072-ED2E204DA8FA}"/>
              </a:ext>
            </a:extLst>
          </p:cNvPr>
          <p:cNvPicPr>
            <a:picLocks noChangeAspect="1"/>
          </p:cNvPicPr>
          <p:nvPr/>
        </p:nvPicPr>
        <p:blipFill rotWithShape="1">
          <a:blip r:embed="rId3">
            <a:alphaModFix amt="40000"/>
          </a:blip>
          <a:srcRect t="11375" r="2" b="11510"/>
          <a:stretch/>
        </p:blipFill>
        <p:spPr>
          <a:xfrm>
            <a:off x="3132160" y="1021"/>
            <a:ext cx="9059839" cy="6855958"/>
          </a:xfrm>
          <a:prstGeom prst="rect">
            <a:avLst/>
          </a:prstGeom>
          <a:noFill/>
        </p:spPr>
      </p:pic>
      <p:sp>
        <p:nvSpPr>
          <p:cNvPr id="2" name="Titre 1">
            <a:extLst>
              <a:ext uri="{FF2B5EF4-FFF2-40B4-BE49-F238E27FC236}">
                <a16:creationId xmlns:a16="http://schemas.microsoft.com/office/drawing/2014/main" id="{97827F0B-F0E1-400D-810A-6EC158EDED28}"/>
              </a:ext>
            </a:extLst>
          </p:cNvPr>
          <p:cNvSpPr>
            <a:spLocks noGrp="1"/>
          </p:cNvSpPr>
          <p:nvPr>
            <p:ph type="title"/>
          </p:nvPr>
        </p:nvSpPr>
        <p:spPr>
          <a:xfrm>
            <a:off x="6421228" y="2167467"/>
            <a:ext cx="5398239" cy="4487333"/>
          </a:xfrm>
        </p:spPr>
        <p:txBody>
          <a:bodyPr vert="horz" lIns="91440" tIns="45720" rIns="91440" bIns="45720" rtlCol="0" anchor="b">
            <a:noAutofit/>
          </a:bodyPr>
          <a:lstStyle/>
          <a:p>
            <a:br>
              <a:rPr lang="en-US" sz="2000" kern="1200" dirty="0">
                <a:latin typeface="+mj-lt"/>
                <a:ea typeface="+mj-ea"/>
                <a:cs typeface="+mj-cs"/>
              </a:rPr>
            </a:br>
            <a:r>
              <a:rPr lang="en-US" sz="2000" kern="1200" dirty="0" err="1">
                <a:latin typeface="+mj-lt"/>
                <a:ea typeface="+mj-ea"/>
                <a:cs typeface="+mj-cs"/>
              </a:rPr>
              <a:t>Certifié</a:t>
            </a:r>
            <a:r>
              <a:rPr lang="en-US" sz="2000" kern="1200" dirty="0">
                <a:latin typeface="+mj-lt"/>
                <a:ea typeface="+mj-ea"/>
                <a:cs typeface="+mj-cs"/>
              </a:rPr>
              <a:t>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PNL,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a:t>
            </a:r>
            <a:r>
              <a:rPr lang="en-US" sz="2000" kern="1200" dirty="0" err="1">
                <a:latin typeface="+mj-lt"/>
                <a:ea typeface="+mj-ea"/>
                <a:cs typeface="+mj-cs"/>
              </a:rPr>
              <a:t>hypnose</a:t>
            </a:r>
            <a:r>
              <a:rPr lang="en-US" sz="2000" kern="1200" dirty="0">
                <a:latin typeface="+mj-lt"/>
                <a:ea typeface="+mj-ea"/>
                <a:cs typeface="+mj-cs"/>
              </a:rPr>
              <a:t> </a:t>
            </a:r>
            <a:r>
              <a:rPr lang="en-US" sz="2000" kern="1200" dirty="0" err="1">
                <a:latin typeface="+mj-lt"/>
                <a:ea typeface="+mj-ea"/>
                <a:cs typeface="+mj-cs"/>
              </a:rPr>
              <a:t>éricksonienne</a:t>
            </a:r>
            <a:r>
              <a:rPr lang="en-US" sz="2000" kern="1200" dirty="0">
                <a:latin typeface="+mj-lt"/>
                <a:ea typeface="+mj-ea"/>
                <a:cs typeface="+mj-cs"/>
              </a:rPr>
              <a:t> et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a:t>
            </a:r>
            <a:r>
              <a:rPr lang="en-US" sz="2000" kern="1200" dirty="0" err="1">
                <a:latin typeface="+mj-lt"/>
                <a:ea typeface="+mj-ea"/>
                <a:cs typeface="+mj-cs"/>
              </a:rPr>
              <a:t>thérapie</a:t>
            </a:r>
            <a:r>
              <a:rPr lang="en-US" sz="2000" kern="1200" dirty="0">
                <a:latin typeface="+mj-lt"/>
                <a:ea typeface="+mj-ea"/>
                <a:cs typeface="+mj-cs"/>
              </a:rPr>
              <a:t> </a:t>
            </a:r>
            <a:r>
              <a:rPr lang="en-US" sz="2000" kern="1200" dirty="0" err="1">
                <a:latin typeface="+mj-lt"/>
                <a:ea typeface="+mj-ea"/>
                <a:cs typeface="+mj-cs"/>
              </a:rPr>
              <a:t>brève</a:t>
            </a:r>
            <a:r>
              <a:rPr lang="en-US" sz="2000" kern="1200" dirty="0">
                <a:latin typeface="+mj-lt"/>
                <a:ea typeface="+mj-ea"/>
                <a:cs typeface="+mj-cs"/>
              </a:rPr>
              <a:t> par la Society of NLP USA (</a:t>
            </a:r>
            <a:r>
              <a:rPr lang="en-US" sz="2000" kern="1200" dirty="0" err="1">
                <a:latin typeface="+mj-lt"/>
                <a:ea typeface="+mj-ea"/>
                <a:cs typeface="+mj-cs"/>
              </a:rPr>
              <a:t>société</a:t>
            </a:r>
            <a:r>
              <a:rPr lang="en-US" sz="2000" kern="1200" dirty="0">
                <a:latin typeface="+mj-lt"/>
                <a:ea typeface="+mj-ea"/>
                <a:cs typeface="+mj-cs"/>
              </a:rPr>
              <a:t> </a:t>
            </a:r>
            <a:r>
              <a:rPr lang="en-US" sz="2000" kern="1200" dirty="0" err="1">
                <a:latin typeface="+mj-lt"/>
                <a:ea typeface="+mj-ea"/>
                <a:cs typeface="+mj-cs"/>
              </a:rPr>
              <a:t>fondée</a:t>
            </a:r>
            <a:r>
              <a:rPr lang="en-US" sz="2000" kern="1200" dirty="0">
                <a:latin typeface="+mj-lt"/>
                <a:ea typeface="+mj-ea"/>
                <a:cs typeface="+mj-cs"/>
              </a:rPr>
              <a:t> par Richard Bandler et Jhon Grinder, </a:t>
            </a:r>
            <a:r>
              <a:rPr lang="en-US" sz="2000" kern="1200" dirty="0" err="1">
                <a:latin typeface="+mj-lt"/>
                <a:ea typeface="+mj-ea"/>
                <a:cs typeface="+mj-cs"/>
              </a:rPr>
              <a:t>inventeurs</a:t>
            </a:r>
            <a:r>
              <a:rPr lang="en-US" sz="2000" kern="1200" dirty="0">
                <a:latin typeface="+mj-lt"/>
                <a:ea typeface="+mj-ea"/>
                <a:cs typeface="+mj-cs"/>
              </a:rPr>
              <a:t> de la PNL).</a:t>
            </a:r>
            <a:br>
              <a:rPr lang="en-US" sz="2000" kern="1200" dirty="0">
                <a:latin typeface="+mj-lt"/>
                <a:ea typeface="+mj-ea"/>
                <a:cs typeface="+mj-cs"/>
              </a:rPr>
            </a:br>
            <a:br>
              <a:rPr lang="en-US" sz="2000" kern="1200" dirty="0">
                <a:latin typeface="+mj-lt"/>
                <a:ea typeface="+mj-ea"/>
                <a:cs typeface="+mj-cs"/>
              </a:rPr>
            </a:br>
            <a:r>
              <a:rPr lang="en-US" sz="2000" kern="1200" dirty="0">
                <a:latin typeface="+mj-lt"/>
                <a:ea typeface="+mj-ea"/>
                <a:cs typeface="+mj-cs"/>
              </a:rPr>
              <a:t>De formation </a:t>
            </a:r>
            <a:r>
              <a:rPr lang="en-US" sz="2000" kern="1200" dirty="0" err="1">
                <a:latin typeface="+mj-lt"/>
                <a:ea typeface="+mj-ea"/>
                <a:cs typeface="+mj-cs"/>
              </a:rPr>
              <a:t>initiale</a:t>
            </a:r>
            <a:r>
              <a:rPr lang="en-US" sz="2000" kern="1200" dirty="0">
                <a:latin typeface="+mj-lt"/>
                <a:ea typeface="+mj-ea"/>
                <a:cs typeface="+mj-cs"/>
              </a:rPr>
              <a:t> </a:t>
            </a:r>
            <a:r>
              <a:rPr lang="en-US" sz="2000" kern="1200" dirty="0" err="1">
                <a:latin typeface="+mj-lt"/>
                <a:ea typeface="+mj-ea"/>
                <a:cs typeface="+mj-cs"/>
              </a:rPr>
              <a:t>ingénieur</a:t>
            </a:r>
            <a:r>
              <a:rPr lang="en-US" sz="2000" kern="1200" dirty="0">
                <a:latin typeface="+mj-lt"/>
                <a:ea typeface="+mj-ea"/>
                <a:cs typeface="+mj-cs"/>
              </a:rPr>
              <a:t> </a:t>
            </a:r>
            <a:r>
              <a:rPr lang="en-US" sz="2000" kern="1200" dirty="0" err="1">
                <a:latin typeface="+mj-lt"/>
                <a:ea typeface="+mj-ea"/>
                <a:cs typeface="+mj-cs"/>
              </a:rPr>
              <a:t>généraliste</a:t>
            </a:r>
            <a:r>
              <a:rPr lang="en-US" sz="2000" kern="1200" dirty="0">
                <a:latin typeface="+mj-lt"/>
                <a:ea typeface="+mj-ea"/>
                <a:cs typeface="+mj-cs"/>
              </a:rPr>
              <a:t> de </a:t>
            </a:r>
            <a:r>
              <a:rPr lang="en-US" sz="2000" kern="1200" dirty="0" err="1">
                <a:latin typeface="+mj-lt"/>
                <a:ea typeface="+mj-ea"/>
                <a:cs typeface="+mj-cs"/>
              </a:rPr>
              <a:t>l’EICESI</a:t>
            </a:r>
            <a:r>
              <a:rPr lang="en-US" sz="2000" kern="1200" dirty="0">
                <a:latin typeface="+mj-lt"/>
                <a:ea typeface="+mj-ea"/>
                <a:cs typeface="+mj-cs"/>
              </a:rPr>
              <a:t>, Dominik Hansen </a:t>
            </a:r>
            <a:r>
              <a:rPr lang="en-US" sz="2000" kern="1200" dirty="0" err="1">
                <a:latin typeface="+mj-lt"/>
                <a:ea typeface="+mj-ea"/>
                <a:cs typeface="+mj-cs"/>
              </a:rPr>
              <a:t>est</a:t>
            </a:r>
            <a:r>
              <a:rPr lang="en-US" sz="2000" kern="1200" dirty="0">
                <a:latin typeface="+mj-lt"/>
                <a:ea typeface="+mj-ea"/>
                <a:cs typeface="+mj-cs"/>
              </a:rPr>
              <a:t> </a:t>
            </a:r>
            <a:r>
              <a:rPr lang="en-US" sz="2000" kern="1200" dirty="0" err="1">
                <a:latin typeface="+mj-lt"/>
                <a:ea typeface="+mj-ea"/>
                <a:cs typeface="+mj-cs"/>
              </a:rPr>
              <a:t>formateur</a:t>
            </a:r>
            <a:r>
              <a:rPr lang="en-US" sz="2000" kern="1200" dirty="0">
                <a:latin typeface="+mj-lt"/>
                <a:ea typeface="+mj-ea"/>
                <a:cs typeface="+mj-cs"/>
              </a:rPr>
              <a:t>, coach </a:t>
            </a:r>
            <a:r>
              <a:rPr lang="en-US" sz="2000" kern="1200" dirty="0" err="1">
                <a:latin typeface="+mj-lt"/>
                <a:ea typeface="+mj-ea"/>
                <a:cs typeface="+mj-cs"/>
              </a:rPr>
              <a:t>professionnel</a:t>
            </a:r>
            <a:r>
              <a:rPr lang="en-US" sz="2000" kern="1200" dirty="0">
                <a:latin typeface="+mj-lt"/>
                <a:ea typeface="+mj-ea"/>
                <a:cs typeface="+mj-cs"/>
              </a:rPr>
              <a:t> et </a:t>
            </a:r>
            <a:r>
              <a:rPr lang="en-US" sz="2000" kern="1200" dirty="0" err="1">
                <a:latin typeface="+mj-lt"/>
                <a:ea typeface="+mj-ea"/>
                <a:cs typeface="+mj-cs"/>
              </a:rPr>
              <a:t>hypnotéhrapeute</a:t>
            </a:r>
            <a:r>
              <a:rPr lang="en-US" sz="2000" kern="1200" dirty="0">
                <a:latin typeface="+mj-lt"/>
                <a:ea typeface="+mj-ea"/>
                <a:cs typeface="+mj-cs"/>
              </a:rPr>
              <a:t> </a:t>
            </a:r>
            <a:r>
              <a:rPr lang="en-US" sz="2000" kern="1200" dirty="0" err="1">
                <a:latin typeface="+mj-lt"/>
                <a:ea typeface="+mj-ea"/>
                <a:cs typeface="+mj-cs"/>
              </a:rPr>
              <a:t>à</a:t>
            </a:r>
            <a:r>
              <a:rPr lang="en-US" sz="2000" kern="1200" dirty="0">
                <a:latin typeface="+mj-lt"/>
                <a:ea typeface="+mj-ea"/>
                <a:cs typeface="+mj-cs"/>
              </a:rPr>
              <a:t> </a:t>
            </a:r>
            <a:r>
              <a:rPr lang="en-US" sz="2000" kern="1200" dirty="0" err="1">
                <a:latin typeface="+mj-lt"/>
                <a:ea typeface="+mj-ea"/>
                <a:cs typeface="+mj-cs"/>
              </a:rPr>
              <a:t>l’Institut</a:t>
            </a:r>
            <a:r>
              <a:rPr lang="en-US" sz="2000" kern="1200" dirty="0">
                <a:latin typeface="+mj-lt"/>
                <a:ea typeface="+mj-ea"/>
                <a:cs typeface="+mj-cs"/>
              </a:rPr>
              <a:t> </a:t>
            </a:r>
            <a:r>
              <a:rPr lang="en-US" sz="2000" kern="1200" dirty="0" err="1">
                <a:latin typeface="+mj-lt"/>
                <a:ea typeface="+mj-ea"/>
                <a:cs typeface="+mj-cs"/>
              </a:rPr>
              <a:t>d’Hypnose</a:t>
            </a:r>
            <a:r>
              <a:rPr lang="en-US" sz="2000" kern="1200" dirty="0">
                <a:latin typeface="+mj-lt"/>
                <a:ea typeface="+mj-ea"/>
                <a:cs typeface="+mj-cs"/>
              </a:rPr>
              <a:t> </a:t>
            </a:r>
            <a:r>
              <a:rPr lang="en-US" sz="2000" kern="1200" dirty="0" err="1">
                <a:latin typeface="+mj-lt"/>
                <a:ea typeface="+mj-ea"/>
                <a:cs typeface="+mj-cs"/>
              </a:rPr>
              <a:t>Palois</a:t>
            </a:r>
            <a:r>
              <a:rPr lang="en-US" sz="2000" kern="1200" dirty="0">
                <a:latin typeface="+mj-lt"/>
                <a:ea typeface="+mj-ea"/>
                <a:cs typeface="+mj-cs"/>
              </a:rPr>
              <a:t>, avec plus de 10000 </a:t>
            </a:r>
            <a:r>
              <a:rPr lang="en-US" sz="2000" kern="1200" dirty="0" err="1">
                <a:latin typeface="+mj-lt"/>
                <a:ea typeface="+mj-ea"/>
                <a:cs typeface="+mj-cs"/>
              </a:rPr>
              <a:t>heures</a:t>
            </a:r>
            <a:r>
              <a:rPr lang="en-US" sz="2000" kern="1200" dirty="0">
                <a:latin typeface="+mj-lt"/>
                <a:ea typeface="+mj-ea"/>
                <a:cs typeface="+mj-cs"/>
              </a:rPr>
              <a:t> de pratique </a:t>
            </a:r>
            <a:r>
              <a:rPr lang="en-US" sz="2000" kern="1200" dirty="0" err="1">
                <a:latin typeface="+mj-lt"/>
                <a:ea typeface="+mj-ea"/>
                <a:cs typeface="+mj-cs"/>
              </a:rPr>
              <a:t>à</a:t>
            </a:r>
            <a:r>
              <a:rPr lang="en-US" sz="2000" kern="1200" dirty="0">
                <a:latin typeface="+mj-lt"/>
                <a:ea typeface="+mj-ea"/>
                <a:cs typeface="+mj-cs"/>
              </a:rPr>
              <a:t> son </a:t>
            </a:r>
            <a:r>
              <a:rPr lang="en-US" sz="2000" kern="1200" dirty="0" err="1">
                <a:latin typeface="+mj-lt"/>
                <a:ea typeface="+mj-ea"/>
                <a:cs typeface="+mj-cs"/>
              </a:rPr>
              <a:t>actif</a:t>
            </a:r>
            <a:r>
              <a:rPr lang="en-US" sz="2000" kern="1200" dirty="0">
                <a:latin typeface="+mj-lt"/>
                <a:ea typeface="+mj-ea"/>
                <a:cs typeface="+mj-cs"/>
              </a:rPr>
              <a:t>.</a:t>
            </a:r>
            <a:br>
              <a:rPr lang="en-US" sz="2000" kern="1200" dirty="0">
                <a:latin typeface="+mj-lt"/>
                <a:ea typeface="+mj-ea"/>
                <a:cs typeface="+mj-cs"/>
              </a:rPr>
            </a:br>
            <a:r>
              <a:rPr lang="en-US" sz="2000" kern="1200" dirty="0">
                <a:latin typeface="+mj-lt"/>
                <a:ea typeface="+mj-ea"/>
                <a:cs typeface="+mj-cs"/>
              </a:rPr>
              <a:t> </a:t>
            </a:r>
            <a:br>
              <a:rPr lang="en-US" sz="2000" kern="1200" dirty="0">
                <a:latin typeface="+mj-lt"/>
                <a:ea typeface="+mj-ea"/>
                <a:cs typeface="+mj-cs"/>
              </a:rPr>
            </a:br>
            <a:r>
              <a:rPr lang="en-US" sz="2000" kern="1200" dirty="0">
                <a:latin typeface="+mj-lt"/>
                <a:ea typeface="+mj-ea"/>
                <a:cs typeface="+mj-cs"/>
              </a:rPr>
              <a:t>Il a par </a:t>
            </a:r>
            <a:r>
              <a:rPr lang="en-US" sz="2000" kern="1200" dirty="0" err="1">
                <a:latin typeface="+mj-lt"/>
                <a:ea typeface="+mj-ea"/>
                <a:cs typeface="+mj-cs"/>
              </a:rPr>
              <a:t>ailleurs</a:t>
            </a:r>
            <a:r>
              <a:rPr lang="en-US" sz="2000" kern="1200" dirty="0">
                <a:latin typeface="+mj-lt"/>
                <a:ea typeface="+mj-ea"/>
                <a:cs typeface="+mj-cs"/>
              </a:rPr>
              <a:t> </a:t>
            </a:r>
            <a:r>
              <a:rPr lang="en-US" sz="2000" kern="1200" dirty="0" err="1">
                <a:latin typeface="+mj-lt"/>
                <a:ea typeface="+mj-ea"/>
                <a:cs typeface="+mj-cs"/>
              </a:rPr>
              <a:t>dirigé</a:t>
            </a:r>
            <a:r>
              <a:rPr lang="en-US" sz="2000" kern="1200" dirty="0">
                <a:latin typeface="+mj-lt"/>
                <a:ea typeface="+mj-ea"/>
                <a:cs typeface="+mj-cs"/>
              </a:rPr>
              <a:t> </a:t>
            </a:r>
            <a:r>
              <a:rPr lang="en-US" sz="2000" kern="1200" dirty="0" err="1">
                <a:latin typeface="+mj-lt"/>
                <a:ea typeface="+mj-ea"/>
                <a:cs typeface="+mj-cs"/>
              </a:rPr>
              <a:t>une</a:t>
            </a:r>
            <a:r>
              <a:rPr lang="en-US" sz="2000" kern="1200" dirty="0">
                <a:latin typeface="+mj-lt"/>
                <a:ea typeface="+mj-ea"/>
                <a:cs typeface="+mj-cs"/>
              </a:rPr>
              <a:t> </a:t>
            </a:r>
            <a:r>
              <a:rPr lang="en-US" sz="2000" kern="1200" dirty="0" err="1">
                <a:latin typeface="+mj-lt"/>
                <a:ea typeface="+mj-ea"/>
                <a:cs typeface="+mj-cs"/>
              </a:rPr>
              <a:t>entreprise</a:t>
            </a:r>
            <a:r>
              <a:rPr lang="en-US" sz="2000" kern="1200" dirty="0">
                <a:latin typeface="+mj-lt"/>
                <a:ea typeface="+mj-ea"/>
                <a:cs typeface="+mj-cs"/>
              </a:rPr>
              <a:t> de conseil </a:t>
            </a:r>
            <a:r>
              <a:rPr lang="en-US" sz="2000" kern="1200" dirty="0" err="1">
                <a:latin typeface="+mj-lt"/>
                <a:ea typeface="+mj-ea"/>
                <a:cs typeface="+mj-cs"/>
              </a:rPr>
              <a:t>en</a:t>
            </a:r>
            <a:r>
              <a:rPr lang="en-US" sz="2000" kern="1200" dirty="0">
                <a:latin typeface="+mj-lt"/>
                <a:ea typeface="+mj-ea"/>
                <a:cs typeface="+mj-cs"/>
              </a:rPr>
              <a:t> communication, et </a:t>
            </a:r>
            <a:r>
              <a:rPr lang="en-US" sz="2000" kern="1200" dirty="0" err="1">
                <a:latin typeface="+mj-lt"/>
                <a:ea typeface="+mj-ea"/>
                <a:cs typeface="+mj-cs"/>
              </a:rPr>
              <a:t>exercé</a:t>
            </a:r>
            <a:r>
              <a:rPr lang="en-US" sz="2000" kern="1200" dirty="0">
                <a:latin typeface="+mj-lt"/>
                <a:ea typeface="+mj-ea"/>
                <a:cs typeface="+mj-cs"/>
              </a:rPr>
              <a:t> </a:t>
            </a:r>
            <a:r>
              <a:rPr lang="en-US" sz="2000" kern="1200" dirty="0" err="1">
                <a:latin typeface="+mj-lt"/>
                <a:ea typeface="+mj-ea"/>
                <a:cs typeface="+mj-cs"/>
              </a:rPr>
              <a:t>comme</a:t>
            </a:r>
            <a:r>
              <a:rPr lang="en-US" sz="2000" kern="1200" dirty="0">
                <a:latin typeface="+mj-lt"/>
                <a:ea typeface="+mj-ea"/>
                <a:cs typeface="+mj-cs"/>
              </a:rPr>
              <a:t> cadre </a:t>
            </a:r>
            <a:r>
              <a:rPr lang="en-US" sz="2000" kern="1200" dirty="0" err="1">
                <a:latin typeface="+mj-lt"/>
                <a:ea typeface="+mj-ea"/>
                <a:cs typeface="+mj-cs"/>
              </a:rPr>
              <a:t>éducatif</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institution </a:t>
            </a:r>
            <a:r>
              <a:rPr lang="en-US" sz="2000" kern="1200" dirty="0" err="1">
                <a:latin typeface="+mj-lt"/>
                <a:ea typeface="+mj-ea"/>
                <a:cs typeface="+mj-cs"/>
              </a:rPr>
              <a:t>médico-sociale</a:t>
            </a:r>
            <a:r>
              <a:rPr lang="en-US" sz="2000" kern="1200" dirty="0">
                <a:latin typeface="+mj-lt"/>
                <a:ea typeface="+mj-ea"/>
                <a:cs typeface="+mj-cs"/>
              </a:rPr>
              <a:t>.</a:t>
            </a:r>
            <a:br>
              <a:rPr lang="en-US" sz="2000" kern="1200" dirty="0">
                <a:latin typeface="+mj-lt"/>
                <a:ea typeface="+mj-ea"/>
                <a:cs typeface="+mj-cs"/>
              </a:rPr>
            </a:br>
            <a:endParaRPr lang="en-US" sz="2000" kern="1200" dirty="0">
              <a:latin typeface="+mj-lt"/>
              <a:ea typeface="+mj-ea"/>
              <a:cs typeface="+mj-cs"/>
            </a:endParaRPr>
          </a:p>
        </p:txBody>
      </p:sp>
      <p:sp>
        <p:nvSpPr>
          <p:cNvPr id="99" name="Freeform: Shape 98">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 3" descr="Une image contenant personne, mur, homme, intérieur&#10;&#10;Description générée automatiquement">
            <a:extLst>
              <a:ext uri="{FF2B5EF4-FFF2-40B4-BE49-F238E27FC236}">
                <a16:creationId xmlns:a16="http://schemas.microsoft.com/office/drawing/2014/main" id="{6456C623-EAF7-7B4C-A5C2-DAD78B72641A}"/>
              </a:ext>
            </a:extLst>
          </p:cNvPr>
          <p:cNvPicPr>
            <a:picLocks noChangeAspect="1"/>
          </p:cNvPicPr>
          <p:nvPr/>
        </p:nvPicPr>
        <p:blipFill rotWithShape="1">
          <a:blip r:embed="rId4"/>
          <a:srcRect l="12793" r="6546" b="2"/>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218" name="Titre 1">
            <a:extLst>
              <a:ext uri="{FF2B5EF4-FFF2-40B4-BE49-F238E27FC236}">
                <a16:creationId xmlns:a16="http://schemas.microsoft.com/office/drawing/2014/main" id="{13D25D35-4609-EB41-934B-C22B2CE09D02}"/>
              </a:ext>
            </a:extLst>
          </p:cNvPr>
          <p:cNvSpPr txBox="1">
            <a:spLocks/>
          </p:cNvSpPr>
          <p:nvPr/>
        </p:nvSpPr>
        <p:spPr>
          <a:xfrm>
            <a:off x="6421228" y="609599"/>
            <a:ext cx="4579668" cy="1827315"/>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000" dirty="0" err="1"/>
              <a:t>Votre</a:t>
            </a:r>
            <a:r>
              <a:rPr lang="en-US" sz="5000" dirty="0"/>
              <a:t> </a:t>
            </a:r>
            <a:r>
              <a:rPr lang="en-US" sz="5000" dirty="0" err="1"/>
              <a:t>Formateur</a:t>
            </a:r>
            <a:r>
              <a:rPr lang="en-US" sz="5000" dirty="0"/>
              <a:t> : </a:t>
            </a:r>
            <a:br>
              <a:rPr lang="en-US" sz="5000" dirty="0"/>
            </a:br>
            <a:r>
              <a:rPr lang="en-US" sz="5000" dirty="0"/>
              <a:t>Dominik Hansen</a:t>
            </a:r>
            <a:br>
              <a:rPr lang="en-US" sz="5000" dirty="0"/>
            </a:br>
            <a:endParaRPr lang="en-US" sz="2200" dirty="0"/>
          </a:p>
        </p:txBody>
      </p:sp>
    </p:spTree>
    <p:extLst>
      <p:ext uri="{BB962C8B-B14F-4D97-AF65-F5344CB8AC3E}">
        <p14:creationId xmlns:p14="http://schemas.microsoft.com/office/powerpoint/2010/main" val="294309192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67D7F5F5-560E-9846-A8A8-EA283D15188B}"/>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1326" r="-1" b="24460"/>
          <a:stretch/>
        </p:blipFill>
        <p:spPr bwMode="auto">
          <a:xfrm>
            <a:off x="4547937" y="0"/>
            <a:ext cx="7644062" cy="368140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re 3">
            <a:extLst>
              <a:ext uri="{FF2B5EF4-FFF2-40B4-BE49-F238E27FC236}">
                <a16:creationId xmlns:a16="http://schemas.microsoft.com/office/drawing/2014/main" id="{403E1A05-D3BA-9D4C-A558-EA7A76C61149}"/>
              </a:ext>
            </a:extLst>
          </p:cNvPr>
          <p:cNvSpPr>
            <a:spLocks noGrp="1"/>
          </p:cNvSpPr>
          <p:nvPr>
            <p:ph type="title"/>
          </p:nvPr>
        </p:nvSpPr>
        <p:spPr>
          <a:xfrm>
            <a:off x="700088" y="1218154"/>
            <a:ext cx="5395912" cy="1795928"/>
          </a:xfrm>
        </p:spPr>
        <p:txBody>
          <a:bodyPr vert="horz" lIns="91440" tIns="45720" rIns="91440" bIns="45720" rtlCol="0" anchor="b">
            <a:normAutofit/>
          </a:bodyPr>
          <a:lstStyle/>
          <a:p>
            <a:r>
              <a:rPr lang="en-US" sz="5000" b="1" kern="1200" dirty="0">
                <a:solidFill>
                  <a:schemeClr val="bg1"/>
                </a:solidFill>
                <a:latin typeface="+mj-lt"/>
                <a:ea typeface="+mj-ea"/>
                <a:cs typeface="+mj-cs"/>
              </a:rPr>
              <a:t>Lieu de formation </a:t>
            </a:r>
          </a:p>
        </p:txBody>
      </p:sp>
      <p:cxnSp>
        <p:nvCxnSpPr>
          <p:cNvPr id="14" name="Straight Connector 20">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E183850-2EE4-2E48-9B82-A3F9193B4FB4}"/>
              </a:ext>
            </a:extLst>
          </p:cNvPr>
          <p:cNvSpPr/>
          <p:nvPr/>
        </p:nvSpPr>
        <p:spPr>
          <a:xfrm>
            <a:off x="713744" y="4159196"/>
            <a:ext cx="3545451" cy="3262432"/>
          </a:xfrm>
          <a:prstGeom prst="rect">
            <a:avLst/>
          </a:prstGeom>
        </p:spPr>
        <p:txBody>
          <a:bodyPr wrap="square">
            <a:spAutoFit/>
          </a:bodyPr>
          <a:lstStyle/>
          <a:p>
            <a:pPr algn="ctr">
              <a:spcAft>
                <a:spcPts val="600"/>
              </a:spcAft>
            </a:pPr>
            <a:r>
              <a:rPr lang="fr-FR" b="1" dirty="0">
                <a:solidFill>
                  <a:schemeClr val="bg1"/>
                </a:solidFill>
                <a:cs typeface="Arial" panose="020B0604020202020204" pitchFamily="34" charset="0"/>
              </a:rPr>
              <a:t>ADRESSE :</a:t>
            </a:r>
          </a:p>
          <a:p>
            <a:pPr algn="ctr">
              <a:spcAft>
                <a:spcPts val="600"/>
              </a:spcAft>
            </a:pPr>
            <a:r>
              <a:rPr lang="fr-FR" sz="1400" b="1" dirty="0">
                <a:solidFill>
                  <a:schemeClr val="bg1"/>
                </a:solidFill>
                <a:cs typeface="Arial" panose="020B0604020202020204" pitchFamily="34" charset="0"/>
              </a:rPr>
              <a:t>1 rue du </a:t>
            </a:r>
            <a:r>
              <a:rPr lang="fr-FR" sz="1400" b="1" dirty="0" err="1">
                <a:solidFill>
                  <a:schemeClr val="bg1"/>
                </a:solidFill>
                <a:cs typeface="Arial" panose="020B0604020202020204" pitchFamily="34" charset="0"/>
              </a:rPr>
              <a:t>Bilaa</a:t>
            </a:r>
            <a:r>
              <a:rPr lang="fr-FR" sz="1400" b="1" dirty="0">
                <a:solidFill>
                  <a:schemeClr val="bg1"/>
                </a:solidFill>
                <a:cs typeface="Arial" panose="020B0604020202020204" pitchFamily="34" charset="0"/>
              </a:rPr>
              <a:t> - 64230 LESCAR</a:t>
            </a:r>
          </a:p>
          <a:p>
            <a:pPr algn="ctr">
              <a:spcAft>
                <a:spcPts val="600"/>
              </a:spcAft>
            </a:pPr>
            <a:endParaRPr lang="fr-FR" b="1" dirty="0">
              <a:solidFill>
                <a:schemeClr val="bg1"/>
              </a:solidFill>
              <a:cs typeface="Arial" panose="020B0604020202020204" pitchFamily="34" charset="0"/>
            </a:endParaRPr>
          </a:p>
          <a:p>
            <a:pPr algn="ctr">
              <a:spcAft>
                <a:spcPts val="600"/>
              </a:spcAft>
            </a:pPr>
            <a:r>
              <a:rPr lang="fr-FR" b="1" dirty="0">
                <a:solidFill>
                  <a:schemeClr val="bg1"/>
                </a:solidFill>
                <a:cs typeface="Arial" panose="020B0604020202020204" pitchFamily="34" charset="0"/>
              </a:rPr>
              <a:t>ACCES :</a:t>
            </a:r>
          </a:p>
          <a:p>
            <a:pPr algn="ctr">
              <a:spcAft>
                <a:spcPts val="600"/>
              </a:spcAft>
            </a:pPr>
            <a:r>
              <a:rPr lang="fr-FR" sz="1400" b="1" dirty="0">
                <a:solidFill>
                  <a:schemeClr val="bg1"/>
                </a:solidFill>
                <a:cs typeface="Arial" panose="020B0604020202020204" pitchFamily="34" charset="0"/>
              </a:rPr>
              <a:t>Autoroute: Sortie Lescar </a:t>
            </a:r>
          </a:p>
          <a:p>
            <a:pPr algn="ctr">
              <a:spcAft>
                <a:spcPts val="600"/>
              </a:spcAft>
            </a:pPr>
            <a:r>
              <a:rPr lang="fr-FR" sz="1400" b="1" dirty="0">
                <a:solidFill>
                  <a:schemeClr val="bg1"/>
                </a:solidFill>
                <a:cs typeface="Arial" panose="020B0604020202020204" pitchFamily="34" charset="0"/>
              </a:rPr>
              <a:t>Aéroport: Pau Pyrénées, 64 230 Uzein</a:t>
            </a:r>
          </a:p>
          <a:p>
            <a:pPr algn="ctr">
              <a:spcAft>
                <a:spcPts val="600"/>
              </a:spcAft>
            </a:pPr>
            <a:r>
              <a:rPr lang="fr-FR" sz="1400" b="1" dirty="0">
                <a:solidFill>
                  <a:schemeClr val="bg1"/>
                </a:solidFill>
                <a:cs typeface="Arial" panose="020B0604020202020204" pitchFamily="34" charset="0"/>
              </a:rPr>
              <a:t>Gare: Avenue Jean-</a:t>
            </a:r>
            <a:r>
              <a:rPr lang="fr-FR" sz="1400" b="1" dirty="0" err="1">
                <a:solidFill>
                  <a:schemeClr val="bg1"/>
                </a:solidFill>
                <a:cs typeface="Arial" panose="020B0604020202020204" pitchFamily="34" charset="0"/>
              </a:rPr>
              <a:t>Biray</a:t>
            </a:r>
            <a:r>
              <a:rPr lang="fr-FR" sz="1400" b="1" dirty="0">
                <a:solidFill>
                  <a:schemeClr val="bg1"/>
                </a:solidFill>
                <a:cs typeface="Arial" panose="020B0604020202020204" pitchFamily="34" charset="0"/>
              </a:rPr>
              <a:t>, 64000 Pau</a:t>
            </a:r>
          </a:p>
          <a:p>
            <a:pPr algn="ctr">
              <a:spcAft>
                <a:spcPts val="600"/>
              </a:spcAft>
            </a:pPr>
            <a:r>
              <a:rPr lang="fr-FR" sz="1400" b="1" dirty="0">
                <a:solidFill>
                  <a:schemeClr val="bg1"/>
                </a:solidFill>
                <a:cs typeface="Arial" panose="020B0604020202020204" pitchFamily="34" charset="0"/>
              </a:rPr>
              <a:t>Bus : Ligne 3-7-13 arrêt Lescar Soleil</a:t>
            </a:r>
          </a:p>
          <a:p>
            <a:pPr algn="ctr">
              <a:spcAft>
                <a:spcPts val="600"/>
              </a:spcAft>
            </a:pPr>
            <a:br>
              <a:rPr lang="fr-FR" sz="1400" b="1" dirty="0">
                <a:solidFill>
                  <a:schemeClr val="bg1"/>
                </a:solidFill>
                <a:cs typeface="Arial" panose="020B0604020202020204" pitchFamily="34" charset="0"/>
              </a:rPr>
            </a:br>
            <a:br>
              <a:rPr lang="fr-FR" sz="1400" b="1" dirty="0">
                <a:solidFill>
                  <a:schemeClr val="bg1"/>
                </a:solidFill>
              </a:rPr>
            </a:br>
            <a:endParaRPr lang="fr-FR" sz="1400" b="1" dirty="0">
              <a:solidFill>
                <a:schemeClr val="bg1"/>
              </a:solidFill>
            </a:endParaRPr>
          </a:p>
        </p:txBody>
      </p:sp>
      <p:pic>
        <p:nvPicPr>
          <p:cNvPr id="18" name="Image 17">
            <a:extLst>
              <a:ext uri="{FF2B5EF4-FFF2-40B4-BE49-F238E27FC236}">
                <a16:creationId xmlns:a16="http://schemas.microsoft.com/office/drawing/2014/main" id="{17F5F291-D0E6-4433-A488-42C699BDC70B}"/>
              </a:ext>
            </a:extLst>
          </p:cNvPr>
          <p:cNvPicPr>
            <a:picLocks noChangeAspect="1"/>
          </p:cNvPicPr>
          <p:nvPr/>
        </p:nvPicPr>
        <p:blipFill>
          <a:blip r:embed="rId3"/>
          <a:stretch>
            <a:fillRect/>
          </a:stretch>
        </p:blipFill>
        <p:spPr>
          <a:xfrm>
            <a:off x="2057821" y="381565"/>
            <a:ext cx="1486947" cy="1459134"/>
          </a:xfrm>
          <a:prstGeom prst="rect">
            <a:avLst/>
          </a:prstGeom>
        </p:spPr>
      </p:pic>
      <p:pic>
        <p:nvPicPr>
          <p:cNvPr id="5" name="Image 4">
            <a:extLst>
              <a:ext uri="{FF2B5EF4-FFF2-40B4-BE49-F238E27FC236}">
                <a16:creationId xmlns:a16="http://schemas.microsoft.com/office/drawing/2014/main" id="{44B741B9-CA60-8A08-498A-7350890C209E}"/>
              </a:ext>
            </a:extLst>
          </p:cNvPr>
          <p:cNvPicPr>
            <a:picLocks noChangeAspect="1"/>
          </p:cNvPicPr>
          <p:nvPr/>
        </p:nvPicPr>
        <p:blipFill>
          <a:blip r:embed="rId4"/>
          <a:stretch>
            <a:fillRect/>
          </a:stretch>
        </p:blipFill>
        <p:spPr>
          <a:xfrm rot="5400000">
            <a:off x="6518668" y="2238879"/>
            <a:ext cx="3543734" cy="4413560"/>
          </a:xfrm>
          <a:prstGeom prst="rect">
            <a:avLst/>
          </a:prstGeom>
        </p:spPr>
      </p:pic>
      <p:sp>
        <p:nvSpPr>
          <p:cNvPr id="7" name="Flèche : droite 6">
            <a:extLst>
              <a:ext uri="{FF2B5EF4-FFF2-40B4-BE49-F238E27FC236}">
                <a16:creationId xmlns:a16="http://schemas.microsoft.com/office/drawing/2014/main" id="{E94A6CDA-9B48-EF9E-8819-28D4A860D1B4}"/>
              </a:ext>
            </a:extLst>
          </p:cNvPr>
          <p:cNvSpPr/>
          <p:nvPr/>
        </p:nvSpPr>
        <p:spPr>
          <a:xfrm>
            <a:off x="9134168" y="4719484"/>
            <a:ext cx="206477" cy="186791"/>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99460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6" name="Rectangle 78">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7" name="Rectangle 80">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Restaurant - Hôtel Continental Pau ***">
            <a:extLst>
              <a:ext uri="{FF2B5EF4-FFF2-40B4-BE49-F238E27FC236}">
                <a16:creationId xmlns:a16="http://schemas.microsoft.com/office/drawing/2014/main" id="{12623BCE-34C7-4818-A49E-A1220C842429}"/>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l="2313" r="15747"/>
          <a:stretch/>
        </p:blipFill>
        <p:spPr bwMode="auto">
          <a:xfrm>
            <a:off x="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AE4C475-03F3-C243-8BCA-C06E50A4185C}"/>
              </a:ext>
            </a:extLst>
          </p:cNvPr>
          <p:cNvSpPr/>
          <p:nvPr/>
        </p:nvSpPr>
        <p:spPr>
          <a:xfrm>
            <a:off x="1346383" y="1693192"/>
            <a:ext cx="4619621" cy="4401429"/>
          </a:xfrm>
          <a:prstGeom prst="rect">
            <a:avLst/>
          </a:prstGeom>
        </p:spPr>
        <p:txBody>
          <a:bodyPr vert="horz" lIns="91440" tIns="45720" rIns="91440" bIns="45720" rtlCol="0">
            <a:normAutofit fontScale="92500" lnSpcReduction="10000"/>
          </a:bodyPr>
          <a:lstStyle/>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La Madeleine</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La </a:t>
            </a:r>
            <a:r>
              <a:rPr lang="en-US" sz="2000" dirty="0" err="1">
                <a:solidFill>
                  <a:srgbClr val="FFFFFF"/>
                </a:solidFill>
              </a:rPr>
              <a:t>Pataterie</a:t>
            </a:r>
            <a:r>
              <a:rPr lang="en-US" sz="2000" dirty="0">
                <a:solidFill>
                  <a:srgbClr val="FFFFFF"/>
                </a:solidFill>
              </a:rPr>
              <a:t> </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err="1">
                <a:solidFill>
                  <a:srgbClr val="FFFFFF"/>
                </a:solidFill>
              </a:rPr>
              <a:t>Bistrot</a:t>
            </a:r>
            <a:r>
              <a:rPr lang="en-US" sz="2000" dirty="0">
                <a:solidFill>
                  <a:srgbClr val="FFFFFF"/>
                </a:solidFill>
              </a:rPr>
              <a:t> Regent </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Pizza Pasta Del </a:t>
            </a:r>
            <a:r>
              <a:rPr lang="en-US" sz="2000" dirty="0" err="1">
                <a:solidFill>
                  <a:srgbClr val="FFFFFF"/>
                </a:solidFill>
              </a:rPr>
              <a:t>Arte</a:t>
            </a:r>
            <a:r>
              <a:rPr lang="en-US" sz="2000" dirty="0">
                <a:solidFill>
                  <a:srgbClr val="FFFFFF"/>
                </a:solidFill>
              </a:rPr>
              <a:t>  </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Restaurant à la bonne </a:t>
            </a:r>
            <a:r>
              <a:rPr lang="en-US" sz="2000" dirty="0" err="1">
                <a:solidFill>
                  <a:srgbClr val="FFFFFF"/>
                </a:solidFill>
              </a:rPr>
              <a:t>Heure</a:t>
            </a:r>
            <a:endParaRPr lang="en-US" sz="2000" dirty="0">
              <a:solidFill>
                <a:srgbClr val="FFFFFF"/>
              </a:solidFill>
            </a:endParaRP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Le Welcome</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KFC…</a:t>
            </a:r>
          </a:p>
        </p:txBody>
      </p:sp>
      <p:pic>
        <p:nvPicPr>
          <p:cNvPr id="4102" name="Picture 6" descr="Hôtel H4 Hotel Berlin Alexanderplatz, Berlin - trivago.fr">
            <a:extLst>
              <a:ext uri="{FF2B5EF4-FFF2-40B4-BE49-F238E27FC236}">
                <a16:creationId xmlns:a16="http://schemas.microsoft.com/office/drawing/2014/main" id="{346128DF-B4C6-46C5-9B88-562D273F44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134" r="14135" b="1"/>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55F7E5BE-B8E9-274D-B60D-F3DC294193C9}"/>
              </a:ext>
            </a:extLst>
          </p:cNvPr>
          <p:cNvSpPr/>
          <p:nvPr/>
        </p:nvSpPr>
        <p:spPr>
          <a:xfrm>
            <a:off x="5703452" y="3906417"/>
            <a:ext cx="6096000" cy="646331"/>
          </a:xfrm>
          <a:prstGeom prst="rect">
            <a:avLst/>
          </a:prstGeom>
        </p:spPr>
        <p:txBody>
          <a:bodyPr>
            <a:spAutoFit/>
          </a:bodyPr>
          <a:lstStyle/>
          <a:p>
            <a:pPr>
              <a:spcAft>
                <a:spcPts val="600"/>
              </a:spcAft>
            </a:pPr>
            <a:br>
              <a:rPr lang="fr-FR" dirty="0"/>
            </a:br>
            <a:endParaRPr lang="fr-FR"/>
          </a:p>
        </p:txBody>
      </p:sp>
      <p:sp>
        <p:nvSpPr>
          <p:cNvPr id="11" name="Titre 3">
            <a:extLst>
              <a:ext uri="{FF2B5EF4-FFF2-40B4-BE49-F238E27FC236}">
                <a16:creationId xmlns:a16="http://schemas.microsoft.com/office/drawing/2014/main" id="{403E1A05-D3BA-9D4C-A558-EA7A76C61149}"/>
              </a:ext>
            </a:extLst>
          </p:cNvPr>
          <p:cNvSpPr>
            <a:spLocks noGrp="1"/>
          </p:cNvSpPr>
          <p:nvPr>
            <p:ph type="title"/>
          </p:nvPr>
        </p:nvSpPr>
        <p:spPr>
          <a:xfrm>
            <a:off x="1419902" y="282908"/>
            <a:ext cx="10379549" cy="1627636"/>
          </a:xfrm>
        </p:spPr>
        <p:txBody>
          <a:bodyPr vert="horz" lIns="91440" tIns="45720" rIns="91440" bIns="45720" rtlCol="0" anchor="ctr">
            <a:normAutofit/>
          </a:bodyPr>
          <a:lstStyle/>
          <a:p>
            <a:pPr algn="ctr"/>
            <a:r>
              <a:rPr lang="en-US" sz="4400" b="1" kern="1200" dirty="0">
                <a:solidFill>
                  <a:srgbClr val="FFFFFF"/>
                </a:solidFill>
                <a:latin typeface="+mj-lt"/>
                <a:ea typeface="+mj-ea"/>
                <a:cs typeface="+mj-cs"/>
              </a:rPr>
              <a:t>Restauration           &amp;         </a:t>
            </a:r>
            <a:r>
              <a:rPr lang="en-US" sz="4400" b="1" kern="1200" dirty="0" err="1">
                <a:solidFill>
                  <a:schemeClr val="tx1">
                    <a:lumMod val="85000"/>
                    <a:lumOff val="15000"/>
                  </a:schemeClr>
                </a:solidFill>
                <a:latin typeface="+mj-lt"/>
                <a:ea typeface="+mj-ea"/>
                <a:cs typeface="+mj-cs"/>
              </a:rPr>
              <a:t>Hébergement</a:t>
            </a:r>
            <a:endParaRPr lang="en-US" sz="4400" b="1" kern="1200" dirty="0">
              <a:solidFill>
                <a:schemeClr val="tx1">
                  <a:lumMod val="85000"/>
                  <a:lumOff val="15000"/>
                </a:schemeClr>
              </a:solidFill>
              <a:latin typeface="+mj-lt"/>
              <a:ea typeface="+mj-ea"/>
              <a:cs typeface="+mj-cs"/>
            </a:endParaRPr>
          </a:p>
        </p:txBody>
      </p:sp>
      <p:sp>
        <p:nvSpPr>
          <p:cNvPr id="57" name="ZoneTexte 56">
            <a:extLst>
              <a:ext uri="{FF2B5EF4-FFF2-40B4-BE49-F238E27FC236}">
                <a16:creationId xmlns:a16="http://schemas.microsoft.com/office/drawing/2014/main" id="{EF10B3F6-5805-4B71-BFA1-AB1DF2A46BC1}"/>
              </a:ext>
            </a:extLst>
          </p:cNvPr>
          <p:cNvSpPr txBox="1"/>
          <p:nvPr/>
        </p:nvSpPr>
        <p:spPr>
          <a:xfrm>
            <a:off x="7386080" y="2193442"/>
            <a:ext cx="3804833" cy="3400931"/>
          </a:xfrm>
          <a:prstGeom prst="rect">
            <a:avLst/>
          </a:prstGeom>
          <a:noFill/>
        </p:spPr>
        <p:txBody>
          <a:bodyPr wrap="square">
            <a:spAutoFit/>
          </a:bodyPr>
          <a:lstStyle/>
          <a:p>
            <a:pPr algn="ctr">
              <a:lnSpc>
                <a:spcPct val="90000"/>
              </a:lnSpc>
              <a:spcAft>
                <a:spcPts val="600"/>
              </a:spcAft>
            </a:pPr>
            <a:r>
              <a:rPr lang="en-US" sz="2000" b="1" dirty="0">
                <a:solidFill>
                  <a:schemeClr val="tx1">
                    <a:lumMod val="85000"/>
                    <a:lumOff val="15000"/>
                  </a:schemeClr>
                </a:solidFill>
              </a:rPr>
              <a:t>B&amp;B Hôtel  </a:t>
            </a:r>
          </a:p>
          <a:p>
            <a:pPr algn="ctr">
              <a:lnSpc>
                <a:spcPct val="90000"/>
              </a:lnSpc>
              <a:spcAft>
                <a:spcPts val="600"/>
              </a:spcAft>
            </a:pPr>
            <a:r>
              <a:rPr lang="en-US" sz="2000" dirty="0">
                <a:solidFill>
                  <a:schemeClr val="tx1">
                    <a:lumMod val="85000"/>
                    <a:lumOff val="15000"/>
                  </a:schemeClr>
                </a:solidFill>
              </a:rPr>
              <a:t>5 rue Charles </a:t>
            </a:r>
            <a:r>
              <a:rPr lang="en-US" sz="2000" dirty="0" err="1">
                <a:solidFill>
                  <a:schemeClr val="tx1">
                    <a:lumMod val="85000"/>
                    <a:lumOff val="15000"/>
                  </a:schemeClr>
                </a:solidFill>
              </a:rPr>
              <a:t>Moureu</a:t>
            </a:r>
            <a:r>
              <a:rPr lang="en-US" sz="2000" dirty="0">
                <a:solidFill>
                  <a:schemeClr val="tx1">
                    <a:lumMod val="85000"/>
                    <a:lumOff val="15000"/>
                  </a:schemeClr>
                </a:solidFill>
              </a:rPr>
              <a:t>, 64230 Lescar</a:t>
            </a:r>
          </a:p>
          <a:p>
            <a:pPr algn="ctr">
              <a:lnSpc>
                <a:spcPct val="90000"/>
              </a:lnSpc>
              <a:spcAft>
                <a:spcPts val="600"/>
              </a:spcAft>
            </a:pPr>
            <a:endParaRPr lang="en-US" sz="2000" dirty="0">
              <a:solidFill>
                <a:schemeClr val="tx1">
                  <a:lumMod val="85000"/>
                  <a:lumOff val="15000"/>
                </a:schemeClr>
              </a:solidFill>
            </a:endParaRPr>
          </a:p>
          <a:p>
            <a:pPr algn="ctr">
              <a:lnSpc>
                <a:spcPct val="90000"/>
              </a:lnSpc>
              <a:spcAft>
                <a:spcPts val="600"/>
              </a:spcAft>
            </a:pPr>
            <a:r>
              <a:rPr lang="en-US" sz="2000" b="1" dirty="0">
                <a:solidFill>
                  <a:schemeClr val="tx1">
                    <a:lumMod val="85000"/>
                    <a:lumOff val="15000"/>
                  </a:schemeClr>
                </a:solidFill>
              </a:rPr>
              <a:t>Ibis Budget </a:t>
            </a:r>
          </a:p>
          <a:p>
            <a:pPr algn="ctr">
              <a:lnSpc>
                <a:spcPct val="90000"/>
              </a:lnSpc>
              <a:spcAft>
                <a:spcPts val="600"/>
              </a:spcAft>
            </a:pPr>
            <a:r>
              <a:rPr lang="en-US" sz="2000" dirty="0">
                <a:solidFill>
                  <a:schemeClr val="tx1">
                    <a:lumMod val="85000"/>
                    <a:lumOff val="15000"/>
                  </a:schemeClr>
                </a:solidFill>
              </a:rPr>
              <a:t>1 Rue du </a:t>
            </a:r>
            <a:r>
              <a:rPr lang="en-US" sz="2000" dirty="0" err="1">
                <a:solidFill>
                  <a:schemeClr val="tx1">
                    <a:lumMod val="85000"/>
                    <a:lumOff val="15000"/>
                  </a:schemeClr>
                </a:solidFill>
              </a:rPr>
              <a:t>Bilaa</a:t>
            </a:r>
            <a:r>
              <a:rPr lang="en-US" sz="2000" dirty="0">
                <a:solidFill>
                  <a:schemeClr val="tx1">
                    <a:lumMod val="85000"/>
                    <a:lumOff val="15000"/>
                  </a:schemeClr>
                </a:solidFill>
              </a:rPr>
              <a:t>, 64230 Lescar</a:t>
            </a:r>
          </a:p>
          <a:p>
            <a:pPr algn="ctr">
              <a:lnSpc>
                <a:spcPct val="90000"/>
              </a:lnSpc>
              <a:spcAft>
                <a:spcPts val="600"/>
              </a:spcAft>
            </a:pPr>
            <a:endParaRPr lang="en-US" sz="2000" dirty="0">
              <a:solidFill>
                <a:schemeClr val="tx1">
                  <a:lumMod val="85000"/>
                  <a:lumOff val="15000"/>
                </a:schemeClr>
              </a:solidFill>
            </a:endParaRPr>
          </a:p>
          <a:p>
            <a:pPr algn="ctr">
              <a:lnSpc>
                <a:spcPct val="90000"/>
              </a:lnSpc>
              <a:spcAft>
                <a:spcPts val="600"/>
              </a:spcAft>
            </a:pPr>
            <a:r>
              <a:rPr lang="en-US" sz="2000" b="1" dirty="0" err="1">
                <a:solidFill>
                  <a:schemeClr val="tx1">
                    <a:lumMod val="85000"/>
                    <a:lumOff val="15000"/>
                  </a:schemeClr>
                </a:solidFill>
              </a:rPr>
              <a:t>Fasthotel</a:t>
            </a:r>
            <a:r>
              <a:rPr lang="en-US" sz="2000" b="1" dirty="0">
                <a:solidFill>
                  <a:schemeClr val="tx1">
                    <a:lumMod val="85000"/>
                    <a:lumOff val="15000"/>
                  </a:schemeClr>
                </a:solidFill>
              </a:rPr>
              <a:t> </a:t>
            </a:r>
          </a:p>
          <a:p>
            <a:pPr algn="ctr">
              <a:lnSpc>
                <a:spcPct val="90000"/>
              </a:lnSpc>
              <a:spcAft>
                <a:spcPts val="600"/>
              </a:spcAft>
            </a:pPr>
            <a:r>
              <a:rPr lang="en-US" sz="2000" dirty="0">
                <a:solidFill>
                  <a:schemeClr val="tx1">
                    <a:lumMod val="85000"/>
                    <a:lumOff val="15000"/>
                  </a:schemeClr>
                </a:solidFill>
              </a:rPr>
              <a:t>11 rue Charles </a:t>
            </a:r>
            <a:r>
              <a:rPr lang="en-US" sz="2000" dirty="0" err="1">
                <a:solidFill>
                  <a:schemeClr val="tx1">
                    <a:lumMod val="85000"/>
                    <a:lumOff val="15000"/>
                  </a:schemeClr>
                </a:solidFill>
              </a:rPr>
              <a:t>Moureu</a:t>
            </a:r>
            <a:r>
              <a:rPr lang="en-US" sz="2000" dirty="0">
                <a:solidFill>
                  <a:schemeClr val="tx1">
                    <a:lumMod val="85000"/>
                    <a:lumOff val="15000"/>
                  </a:schemeClr>
                </a:solidFill>
              </a:rPr>
              <a:t>, 64230 Lescar</a:t>
            </a:r>
          </a:p>
        </p:txBody>
      </p:sp>
    </p:spTree>
    <p:extLst>
      <p:ext uri="{BB962C8B-B14F-4D97-AF65-F5344CB8AC3E}">
        <p14:creationId xmlns:p14="http://schemas.microsoft.com/office/powerpoint/2010/main" val="2579377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59185359-96CC-994B-8761-7334AE4B1AEF}"/>
              </a:ext>
            </a:extLst>
          </p:cNvPr>
          <p:cNvSpPr>
            <a:spLocks noGrp="1"/>
          </p:cNvSpPr>
          <p:nvPr>
            <p:ph type="title"/>
          </p:nvPr>
        </p:nvSpPr>
        <p:spPr>
          <a:xfrm>
            <a:off x="6230271" y="3794336"/>
            <a:ext cx="5242259" cy="2513993"/>
          </a:xfrm>
        </p:spPr>
        <p:txBody>
          <a:bodyPr vert="horz" lIns="91440" tIns="45720" rIns="91440" bIns="45720" rtlCol="0" anchor="t">
            <a:normAutofit/>
          </a:bodyPr>
          <a:lstStyle/>
          <a:p>
            <a:r>
              <a:rPr lang="en-US" sz="4800" b="1" kern="1200" dirty="0">
                <a:solidFill>
                  <a:schemeClr val="tx1"/>
                </a:solidFill>
                <a:latin typeface="+mj-lt"/>
                <a:ea typeface="+mj-ea"/>
                <a:cs typeface="+mj-cs"/>
              </a:rPr>
              <a:t>Dates de formation :</a:t>
            </a:r>
            <a:br>
              <a:rPr lang="en-US" sz="4800" b="1" kern="1200" dirty="0">
                <a:solidFill>
                  <a:schemeClr val="tx1"/>
                </a:solidFill>
                <a:latin typeface="+mj-lt"/>
                <a:ea typeface="+mj-ea"/>
                <a:cs typeface="+mj-cs"/>
              </a:rPr>
            </a:br>
            <a:br>
              <a:rPr lang="fr-FR" sz="2200" dirty="0"/>
            </a:br>
            <a:r>
              <a:rPr lang="fr-FR" sz="2200" dirty="0"/>
              <a:t>Du 2 au 6 mars 2026</a:t>
            </a:r>
            <a:br>
              <a:rPr lang="fr-FR" sz="2200" dirty="0"/>
            </a:br>
            <a:br>
              <a:rPr lang="fr-FR" sz="2200" dirty="0"/>
            </a:br>
            <a:br>
              <a:rPr lang="fr-FR" sz="2200" dirty="0"/>
            </a:br>
            <a:endParaRPr lang="en-US" sz="2200" kern="1200" dirty="0">
              <a:solidFill>
                <a:schemeClr val="tx1"/>
              </a:solidFill>
              <a:latin typeface="+mj-lt"/>
              <a:ea typeface="+mj-ea"/>
              <a:cs typeface="+mj-cs"/>
            </a:endParaRPr>
          </a:p>
        </p:txBody>
      </p:sp>
      <p:sp>
        <p:nvSpPr>
          <p:cNvPr id="82" name="Freeform: Shape 81">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6" name="Picture 8" descr="Calendrier de bureau 2021 Calendrier de bureau à double horaire quotidien  Agenda annuel Agenda de bureau-Noir - Achat / Vente calendrier - ephemeride  Calendrier de bureau 2021 C - Cdiscount">
            <a:extLst>
              <a:ext uri="{FF2B5EF4-FFF2-40B4-BE49-F238E27FC236}">
                <a16:creationId xmlns:a16="http://schemas.microsoft.com/office/drawing/2014/main" id="{E5DA69A0-9CA1-4262-95F5-506E78B2E6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18" r="7576" b="3"/>
          <a:stretch/>
        </p:blipFill>
        <p:spPr bwMode="auto">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extLst>
            <a:ext uri="{909E8E84-426E-40DD-AFC4-6F175D3DCCD1}">
              <a14:hiddenFill xmlns:a14="http://schemas.microsoft.com/office/drawing/2010/main">
                <a:solidFill>
                  <a:srgbClr val="FFFFFF"/>
                </a:solidFill>
              </a14:hiddenFill>
            </a:ext>
          </a:extLst>
        </p:spPr>
      </p:pic>
      <p:sp>
        <p:nvSpPr>
          <p:cNvPr id="84" name="Freeform: Shape 83">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Image 20">
            <a:extLst>
              <a:ext uri="{FF2B5EF4-FFF2-40B4-BE49-F238E27FC236}">
                <a16:creationId xmlns:a16="http://schemas.microsoft.com/office/drawing/2014/main" id="{E9B01870-FD07-4023-B35D-7C5641E34736}"/>
              </a:ext>
            </a:extLst>
          </p:cNvPr>
          <p:cNvPicPr>
            <a:picLocks noChangeAspect="1"/>
          </p:cNvPicPr>
          <p:nvPr/>
        </p:nvPicPr>
        <p:blipFill rotWithShape="1">
          <a:blip r:embed="rId3"/>
          <a:srcRect t="21098" r="-3" b="21228"/>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6" name="Rectangle 5">
            <a:extLst>
              <a:ext uri="{FF2B5EF4-FFF2-40B4-BE49-F238E27FC236}">
                <a16:creationId xmlns:a16="http://schemas.microsoft.com/office/drawing/2014/main" id="{CB1DB46E-C67C-AC45-85CC-50CDB5FB43AC}"/>
              </a:ext>
            </a:extLst>
          </p:cNvPr>
          <p:cNvSpPr/>
          <p:nvPr/>
        </p:nvSpPr>
        <p:spPr>
          <a:xfrm>
            <a:off x="1487829" y="1048222"/>
            <a:ext cx="9127067" cy="784830"/>
          </a:xfrm>
          <a:prstGeom prst="rect">
            <a:avLst/>
          </a:prstGeom>
        </p:spPr>
        <p:txBody>
          <a:bodyPr wrap="square">
            <a:spAutoFit/>
          </a:bodyPr>
          <a:lstStyle/>
          <a:p>
            <a:pPr>
              <a:spcAft>
                <a:spcPts val="600"/>
              </a:spcAft>
            </a:pPr>
            <a:br>
              <a:rPr lang="fr-FR" sz="900">
                <a:latin typeface="Arial" panose="020B0604020202020204" pitchFamily="34" charset="0"/>
              </a:rPr>
            </a:br>
            <a:br>
              <a:rPr lang="fr-FR" sz="900">
                <a:latin typeface="Arial" panose="020B0604020202020204" pitchFamily="34" charset="0"/>
              </a:rPr>
            </a:br>
            <a:br>
              <a:rPr lang="fr-FR" sz="900">
                <a:latin typeface="Arial" panose="020B0604020202020204" pitchFamily="34" charset="0"/>
              </a:rPr>
            </a:br>
            <a:endParaRPr lang="fr-FR"/>
          </a:p>
        </p:txBody>
      </p:sp>
      <p:sp>
        <p:nvSpPr>
          <p:cNvPr id="9" name="Rectangle 8">
            <a:extLst>
              <a:ext uri="{FF2B5EF4-FFF2-40B4-BE49-F238E27FC236}">
                <a16:creationId xmlns:a16="http://schemas.microsoft.com/office/drawing/2014/main" id="{D04D9EEF-33F0-A05D-F838-75C5D5A1C6FE}"/>
              </a:ext>
            </a:extLst>
          </p:cNvPr>
          <p:cNvSpPr/>
          <p:nvPr/>
        </p:nvSpPr>
        <p:spPr>
          <a:xfrm rot="764188">
            <a:off x="1487829" y="3094335"/>
            <a:ext cx="1588897" cy="923330"/>
          </a:xfrm>
          <a:prstGeom prst="rect">
            <a:avLst/>
          </a:prstGeom>
          <a:solidFill>
            <a:schemeClr val="bg1"/>
          </a:solidFill>
        </p:spPr>
        <p:txBody>
          <a:bodyPr wrap="none" lIns="91440" tIns="45720" rIns="91440" bIns="45720">
            <a:spAutoFit/>
          </a:bodyPr>
          <a:lstStyle/>
          <a:p>
            <a:pPr algn="ctr"/>
            <a:r>
              <a:rPr lang="fr-F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2026</a:t>
            </a:r>
          </a:p>
        </p:txBody>
      </p:sp>
    </p:spTree>
    <p:extLst>
      <p:ext uri="{BB962C8B-B14F-4D97-AF65-F5344CB8AC3E}">
        <p14:creationId xmlns:p14="http://schemas.microsoft.com/office/powerpoint/2010/main" val="419780441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3F6E77EB-A986-0F49-81B4-7869522A63F0}"/>
              </a:ext>
            </a:extLst>
          </p:cNvPr>
          <p:cNvSpPr>
            <a:spLocks noGrp="1"/>
          </p:cNvSpPr>
          <p:nvPr>
            <p:ph type="title"/>
          </p:nvPr>
        </p:nvSpPr>
        <p:spPr>
          <a:xfrm>
            <a:off x="5830289" y="2870605"/>
            <a:ext cx="6112895" cy="1922251"/>
          </a:xfrm>
        </p:spPr>
        <p:txBody>
          <a:bodyPr vert="horz" lIns="91440" tIns="45720" rIns="91440" bIns="45720" rtlCol="0" anchor="t">
            <a:normAutofit/>
          </a:bodyPr>
          <a:lstStyle/>
          <a:p>
            <a:r>
              <a:rPr lang="en-US" sz="4800" b="1" kern="1200" dirty="0" err="1">
                <a:solidFill>
                  <a:schemeClr val="tx1"/>
                </a:solidFill>
                <a:latin typeface="+mj-lt"/>
                <a:ea typeface="+mj-ea"/>
                <a:cs typeface="+mj-cs"/>
              </a:rPr>
              <a:t>Horaires</a:t>
            </a:r>
            <a:r>
              <a:rPr lang="en-US" sz="4800" b="1" kern="1200" dirty="0">
                <a:solidFill>
                  <a:schemeClr val="tx1"/>
                </a:solidFill>
                <a:latin typeface="+mj-lt"/>
                <a:ea typeface="+mj-ea"/>
                <a:cs typeface="+mj-cs"/>
              </a:rPr>
              <a:t> de formation</a:t>
            </a:r>
            <a:endParaRPr lang="en-US" sz="4800" kern="1200" dirty="0">
              <a:solidFill>
                <a:schemeClr val="tx1"/>
              </a:solidFill>
              <a:latin typeface="+mj-lt"/>
              <a:ea typeface="+mj-ea"/>
              <a:cs typeface="+mj-cs"/>
            </a:endParaRPr>
          </a:p>
        </p:txBody>
      </p:sp>
      <p:sp>
        <p:nvSpPr>
          <p:cNvPr id="6166" name="Freeform: Shape 86">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0" name="Picture 6" descr="Montre Sautoir - Vitrail Hypnotique – Goussets Béguin">
            <a:extLst>
              <a:ext uri="{FF2B5EF4-FFF2-40B4-BE49-F238E27FC236}">
                <a16:creationId xmlns:a16="http://schemas.microsoft.com/office/drawing/2014/main" id="{B6CC3064-EB5F-4597-A93C-7407FFFDB8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42" r="7052" b="3"/>
          <a:stretch/>
        </p:blipFill>
        <p:spPr bwMode="auto">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extLst>
            <a:ext uri="{909E8E84-426E-40DD-AFC4-6F175D3DCCD1}">
              <a14:hiddenFill xmlns:a14="http://schemas.microsoft.com/office/drawing/2010/main">
                <a:solidFill>
                  <a:srgbClr val="FFFFFF"/>
                </a:solidFill>
              </a14:hiddenFill>
            </a:ext>
          </a:extLst>
        </p:spPr>
      </p:pic>
      <p:sp>
        <p:nvSpPr>
          <p:cNvPr id="6167" name="Freeform: Shape 88">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 32">
            <a:extLst>
              <a:ext uri="{FF2B5EF4-FFF2-40B4-BE49-F238E27FC236}">
                <a16:creationId xmlns:a16="http://schemas.microsoft.com/office/drawing/2014/main" id="{4BB2FE71-D8A7-4D69-BFE8-178EACB358E1}"/>
              </a:ext>
            </a:extLst>
          </p:cNvPr>
          <p:cNvPicPr>
            <a:picLocks noChangeAspect="1"/>
          </p:cNvPicPr>
          <p:nvPr/>
        </p:nvPicPr>
        <p:blipFill rotWithShape="1">
          <a:blip r:embed="rId3"/>
          <a:srcRect t="21098" r="-3" b="21228"/>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12" name="ZoneTexte 11">
            <a:extLst>
              <a:ext uri="{FF2B5EF4-FFF2-40B4-BE49-F238E27FC236}">
                <a16:creationId xmlns:a16="http://schemas.microsoft.com/office/drawing/2014/main" id="{BB606018-8385-B44F-BDB7-2671CA66C72A}"/>
              </a:ext>
            </a:extLst>
          </p:cNvPr>
          <p:cNvSpPr txBox="1"/>
          <p:nvPr/>
        </p:nvSpPr>
        <p:spPr>
          <a:xfrm>
            <a:off x="5686336" y="4109407"/>
            <a:ext cx="6400800" cy="1693099"/>
          </a:xfrm>
          <a:prstGeom prst="rect">
            <a:avLst/>
          </a:prstGeom>
        </p:spPr>
        <p:txBody>
          <a:bodyPr vert="horz" lIns="91440" tIns="45720" rIns="91440" bIns="45720" rtlCol="0">
            <a:normAutofit/>
          </a:bodyPr>
          <a:lstStyle/>
          <a:p>
            <a:pPr algn="ctr">
              <a:lnSpc>
                <a:spcPct val="90000"/>
              </a:lnSpc>
              <a:spcAft>
                <a:spcPts val="600"/>
              </a:spcAft>
            </a:pPr>
            <a:r>
              <a:rPr lang="en-US" sz="2000"/>
              <a:t>09h00 </a:t>
            </a:r>
            <a:r>
              <a:rPr lang="en-US" sz="2000" dirty="0"/>
              <a:t>– 12h30 </a:t>
            </a:r>
            <a:r>
              <a:rPr lang="en-US" sz="2000"/>
              <a:t>/ 14h00 - </a:t>
            </a:r>
            <a:r>
              <a:rPr lang="en-US" sz="2000" dirty="0"/>
              <a:t>17h30</a:t>
            </a:r>
          </a:p>
          <a:p>
            <a:pPr algn="ctr">
              <a:lnSpc>
                <a:spcPct val="90000"/>
              </a:lnSpc>
              <a:spcAft>
                <a:spcPts val="600"/>
              </a:spcAft>
            </a:pPr>
            <a:endParaRPr lang="en-US" sz="2000" dirty="0"/>
          </a:p>
          <a:p>
            <a:pPr algn="ctr">
              <a:lnSpc>
                <a:spcPct val="90000"/>
              </a:lnSpc>
              <a:spcAft>
                <a:spcPts val="600"/>
              </a:spcAft>
            </a:pPr>
            <a:r>
              <a:rPr lang="en-US" sz="2000" dirty="0" err="1"/>
              <a:t>Ces</a:t>
            </a:r>
            <a:r>
              <a:rPr lang="en-US" sz="2000" dirty="0"/>
              <a:t> </a:t>
            </a:r>
            <a:r>
              <a:rPr lang="en-US" sz="2000" dirty="0" err="1"/>
              <a:t>horaires</a:t>
            </a:r>
            <a:r>
              <a:rPr lang="en-US" sz="2000" dirty="0"/>
              <a:t> de </a:t>
            </a:r>
            <a:r>
              <a:rPr lang="en-US" sz="2000" dirty="0" err="1"/>
              <a:t>principe</a:t>
            </a:r>
            <a:r>
              <a:rPr lang="en-US" sz="2000" dirty="0"/>
              <a:t> </a:t>
            </a:r>
            <a:r>
              <a:rPr lang="en-US" sz="2000" dirty="0" err="1"/>
              <a:t>sont</a:t>
            </a:r>
            <a:r>
              <a:rPr lang="en-US" sz="2000" dirty="0"/>
              <a:t> </a:t>
            </a:r>
            <a:r>
              <a:rPr lang="en-US" sz="2000" dirty="0" err="1"/>
              <a:t>susceptibles</a:t>
            </a:r>
            <a:r>
              <a:rPr lang="en-US" sz="2000" dirty="0"/>
              <a:t> d’être </a:t>
            </a:r>
            <a:r>
              <a:rPr lang="en-US" sz="2000" dirty="0" err="1"/>
              <a:t>modifiés</a:t>
            </a:r>
            <a:r>
              <a:rPr lang="en-US" sz="2000" dirty="0"/>
              <a:t> </a:t>
            </a:r>
            <a:r>
              <a:rPr lang="en-US" sz="2000" dirty="0" err="1"/>
              <a:t>légèrement</a:t>
            </a:r>
            <a:r>
              <a:rPr lang="en-US" sz="2000" dirty="0"/>
              <a:t> par le </a:t>
            </a:r>
            <a:r>
              <a:rPr lang="en-US" sz="2000" dirty="0" err="1"/>
              <a:t>formateur</a:t>
            </a:r>
            <a:endParaRPr lang="en-US" sz="2000" dirty="0"/>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318920978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F6AA19-2C1A-D52A-EB40-62F46F3631D2}"/>
              </a:ext>
            </a:extLst>
          </p:cNvPr>
          <p:cNvSpPr>
            <a:spLocks noGrp="1"/>
          </p:cNvSpPr>
          <p:nvPr>
            <p:ph type="title"/>
          </p:nvPr>
        </p:nvSpPr>
        <p:spPr>
          <a:xfrm>
            <a:off x="0" y="0"/>
            <a:ext cx="12191999" cy="1520525"/>
          </a:xfr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txBody>
          <a:bodyPr vert="horz" lIns="91440" tIns="45720" rIns="91440" bIns="45720" rtlCol="0" anchor="ctr">
            <a:normAutofit/>
          </a:bodyPr>
          <a:lstStyle/>
          <a:p>
            <a:pPr algn="ctr"/>
            <a:r>
              <a:rPr lang="en-US" dirty="0">
                <a:solidFill>
                  <a:schemeClr val="bg1"/>
                </a:solidFill>
              </a:rPr>
              <a:t>Plan </a:t>
            </a:r>
            <a:r>
              <a:rPr lang="en-US" dirty="0" err="1">
                <a:solidFill>
                  <a:schemeClr val="bg1"/>
                </a:solidFill>
              </a:rPr>
              <a:t>d’amélioration</a:t>
            </a:r>
            <a:r>
              <a:rPr lang="en-US" dirty="0">
                <a:solidFill>
                  <a:schemeClr val="bg1"/>
                </a:solidFill>
              </a:rPr>
              <a:t> continue de la </a:t>
            </a:r>
            <a:br>
              <a:rPr lang="en-US" dirty="0">
                <a:solidFill>
                  <a:schemeClr val="bg1"/>
                </a:solidFill>
              </a:rPr>
            </a:br>
            <a:r>
              <a:rPr lang="en-US" dirty="0" err="1">
                <a:solidFill>
                  <a:schemeClr val="bg1"/>
                </a:solidFill>
              </a:rPr>
              <a:t>Qualité</a:t>
            </a:r>
            <a:r>
              <a:rPr lang="en-US" dirty="0">
                <a:solidFill>
                  <a:schemeClr val="bg1"/>
                </a:solidFill>
              </a:rPr>
              <a:t> de </a:t>
            </a:r>
            <a:r>
              <a:rPr lang="en-US" dirty="0" err="1">
                <a:solidFill>
                  <a:schemeClr val="bg1"/>
                </a:solidFill>
              </a:rPr>
              <a:t>notre</a:t>
            </a:r>
            <a:r>
              <a:rPr lang="en-US" dirty="0">
                <a:solidFill>
                  <a:schemeClr val="bg1"/>
                </a:solidFill>
              </a:rPr>
              <a:t> </a:t>
            </a:r>
            <a:r>
              <a:rPr lang="en-US" dirty="0" err="1">
                <a:solidFill>
                  <a:schemeClr val="bg1"/>
                </a:solidFill>
              </a:rPr>
              <a:t>offre</a:t>
            </a:r>
            <a:r>
              <a:rPr lang="en-US" dirty="0">
                <a:solidFill>
                  <a:schemeClr val="bg1"/>
                </a:solidFill>
              </a:rPr>
              <a:t> de formation</a:t>
            </a:r>
          </a:p>
        </p:txBody>
      </p:sp>
      <p:sp>
        <p:nvSpPr>
          <p:cNvPr id="4" name="ZoneTexte 3">
            <a:extLst>
              <a:ext uri="{FF2B5EF4-FFF2-40B4-BE49-F238E27FC236}">
                <a16:creationId xmlns:a16="http://schemas.microsoft.com/office/drawing/2014/main" id="{8E06601C-53E2-80B7-57E5-9A3D29D9D9C9}"/>
              </a:ext>
            </a:extLst>
          </p:cNvPr>
          <p:cNvSpPr txBox="1"/>
          <p:nvPr/>
        </p:nvSpPr>
        <p:spPr>
          <a:xfrm>
            <a:off x="548639" y="1869437"/>
            <a:ext cx="9137228" cy="4158828"/>
          </a:xfrm>
          <a:prstGeom prst="rect">
            <a:avLst/>
          </a:prstGeom>
        </p:spPr>
        <p:txBody>
          <a:bodyPr vert="horz" lIns="91440" tIns="45720" rIns="91440" bIns="45720" rtlCol="0" anchor="ctr">
            <a:noAutofit/>
          </a:bodyPr>
          <a:lstStyle/>
          <a:p>
            <a:pPr>
              <a:lnSpc>
                <a:spcPct val="90000"/>
              </a:lnSpc>
              <a:spcAft>
                <a:spcPts val="600"/>
              </a:spcAft>
            </a:pPr>
            <a:r>
              <a:rPr lang="en-US" sz="2000" dirty="0"/>
              <a:t>Dans le cadre de la certification </a:t>
            </a:r>
            <a:r>
              <a:rPr lang="en-US" sz="2000" dirty="0" err="1"/>
              <a:t>Qualiopi</a:t>
            </a:r>
            <a:r>
              <a:rPr lang="en-US" sz="2000" dirty="0"/>
              <a:t>, </a:t>
            </a:r>
            <a:r>
              <a:rPr lang="en-US" sz="2000" dirty="0" err="1"/>
              <a:t>l’Organisme</a:t>
            </a:r>
            <a:r>
              <a:rPr lang="en-US" sz="2000" dirty="0"/>
              <a:t> de Formation Hansen Institute met </a:t>
            </a:r>
            <a:r>
              <a:rPr lang="en-US" sz="2000" dirty="0" err="1"/>
              <a:t>en</a:t>
            </a:r>
            <a:r>
              <a:rPr lang="en-US" sz="2000" dirty="0"/>
              <a:t> </a:t>
            </a:r>
            <a:r>
              <a:rPr lang="en-US" sz="2000" dirty="0" err="1"/>
              <a:t>œuvre</a:t>
            </a:r>
            <a:r>
              <a:rPr lang="en-US" sz="2000" dirty="0"/>
              <a:t> des </a:t>
            </a:r>
            <a:r>
              <a:rPr lang="en-US" sz="2000" dirty="0" err="1"/>
              <a:t>mesures</a:t>
            </a:r>
            <a:r>
              <a:rPr lang="en-US" sz="2000" dirty="0"/>
              <a:t> </a:t>
            </a:r>
            <a:r>
              <a:rPr lang="en-US" sz="2000" dirty="0" err="1"/>
              <a:t>d’amélioration</a:t>
            </a:r>
            <a:r>
              <a:rPr lang="en-US" sz="2000" dirty="0"/>
              <a:t> continue de la </a:t>
            </a:r>
            <a:r>
              <a:rPr lang="en-US" sz="2000" dirty="0" err="1"/>
              <a:t>qualité</a:t>
            </a:r>
            <a:r>
              <a:rPr lang="en-US" sz="2000" dirty="0"/>
              <a:t> de </a:t>
            </a:r>
            <a:r>
              <a:rPr lang="en-US" sz="2000" dirty="0" err="1"/>
              <a:t>ses</a:t>
            </a:r>
            <a:r>
              <a:rPr lang="en-US" sz="2000" dirty="0"/>
              <a:t> </a:t>
            </a:r>
            <a:r>
              <a:rPr lang="en-US" sz="2000" dirty="0" err="1"/>
              <a:t>prestations</a:t>
            </a:r>
            <a:r>
              <a:rPr lang="en-US" sz="2000" dirty="0"/>
              <a:t> et de son </a:t>
            </a:r>
            <a:r>
              <a:rPr lang="en-US" sz="2000" dirty="0" err="1"/>
              <a:t>offre</a:t>
            </a:r>
            <a:r>
              <a:rPr lang="en-US" sz="2000" dirty="0"/>
              <a:t> de formation. </a:t>
            </a:r>
          </a:p>
          <a:p>
            <a:pPr>
              <a:lnSpc>
                <a:spcPct val="90000"/>
              </a:lnSpc>
              <a:spcAft>
                <a:spcPts val="600"/>
              </a:spcAft>
            </a:pPr>
            <a:r>
              <a:rPr lang="en-US" sz="2000" dirty="0"/>
              <a:t>Un </a:t>
            </a:r>
            <a:r>
              <a:rPr lang="en-US" sz="2000" b="1" dirty="0" err="1"/>
              <a:t>formulaire</a:t>
            </a:r>
            <a:r>
              <a:rPr lang="en-US" sz="2000" b="1" dirty="0"/>
              <a:t> de </a:t>
            </a:r>
            <a:r>
              <a:rPr lang="en-US" sz="2000" b="1" dirty="0" err="1"/>
              <a:t>réclamation</a:t>
            </a:r>
            <a:r>
              <a:rPr lang="en-US" sz="2000" b="1" dirty="0"/>
              <a:t> </a:t>
            </a:r>
            <a:r>
              <a:rPr lang="en-US" sz="2000" dirty="0" err="1"/>
              <a:t>est</a:t>
            </a:r>
            <a:r>
              <a:rPr lang="en-US" sz="2000" dirty="0"/>
              <a:t> mis à </a:t>
            </a:r>
            <a:r>
              <a:rPr lang="en-US" sz="2000" dirty="0" err="1"/>
              <a:t>votre</a:t>
            </a:r>
            <a:r>
              <a:rPr lang="en-US" sz="2000" dirty="0"/>
              <a:t> disposition sur </a:t>
            </a:r>
            <a:r>
              <a:rPr lang="en-US" sz="2000" dirty="0" err="1"/>
              <a:t>notre</a:t>
            </a:r>
            <a:r>
              <a:rPr lang="en-US" sz="2000" dirty="0"/>
              <a:t> site internet pour </a:t>
            </a:r>
            <a:r>
              <a:rPr lang="en-US" sz="2000" dirty="0" err="1"/>
              <a:t>toute</a:t>
            </a:r>
            <a:r>
              <a:rPr lang="en-US" sz="2000" dirty="0"/>
              <a:t> </a:t>
            </a:r>
            <a:r>
              <a:rPr lang="en-US" sz="2000" b="1" dirty="0" err="1"/>
              <a:t>réclamation</a:t>
            </a:r>
            <a:r>
              <a:rPr lang="en-US" sz="2000" dirty="0"/>
              <a:t> </a:t>
            </a:r>
            <a:r>
              <a:rPr lang="en-US" sz="2000" dirty="0" err="1"/>
              <a:t>ou</a:t>
            </a:r>
            <a:r>
              <a:rPr lang="en-US" sz="2000" dirty="0"/>
              <a:t> </a:t>
            </a:r>
            <a:r>
              <a:rPr lang="en-US" sz="2000" b="1" dirty="0"/>
              <a:t>proposition </a:t>
            </a:r>
            <a:r>
              <a:rPr lang="en-US" sz="2000" b="1"/>
              <a:t>d’amélioration</a:t>
            </a:r>
            <a:r>
              <a:rPr lang="en-US" sz="2000" b="1" dirty="0"/>
              <a:t> </a:t>
            </a:r>
            <a:r>
              <a:rPr lang="en-US" sz="2000" dirty="0"/>
              <a:t>(Onglet QUALITE) : </a:t>
            </a:r>
            <a:r>
              <a:rPr lang="en-US" sz="2000" dirty="0">
                <a:hlinkClick r:id="rId2"/>
              </a:rPr>
              <a:t>https://hansen-hypnose.com/formulaire-de-reclamation/</a:t>
            </a:r>
            <a:r>
              <a:rPr lang="en-US" sz="2000" dirty="0"/>
              <a:t> </a:t>
            </a:r>
          </a:p>
          <a:p>
            <a:pPr>
              <a:lnSpc>
                <a:spcPct val="90000"/>
              </a:lnSpc>
              <a:spcAft>
                <a:spcPts val="600"/>
              </a:spcAft>
            </a:pPr>
            <a:r>
              <a:rPr lang="en-US" sz="2000" dirty="0" err="1"/>
              <a:t>Vous</a:t>
            </a:r>
            <a:r>
              <a:rPr lang="en-US" sz="2000" dirty="0"/>
              <a:t> y </a:t>
            </a:r>
            <a:r>
              <a:rPr lang="en-US" sz="2000" dirty="0" err="1"/>
              <a:t>trouverez</a:t>
            </a:r>
            <a:r>
              <a:rPr lang="en-US" sz="2000" dirty="0"/>
              <a:t> </a:t>
            </a:r>
            <a:r>
              <a:rPr lang="en-US" sz="2000" dirty="0" err="1"/>
              <a:t>également</a:t>
            </a:r>
            <a:r>
              <a:rPr lang="en-US" sz="2000" dirty="0"/>
              <a:t> :</a:t>
            </a:r>
          </a:p>
          <a:p>
            <a:pPr marL="285750" indent="-228600">
              <a:lnSpc>
                <a:spcPct val="90000"/>
              </a:lnSpc>
              <a:spcAft>
                <a:spcPts val="600"/>
              </a:spcAft>
              <a:buFont typeface="Arial" panose="020B0604020202020204" pitchFamily="34" charset="0"/>
              <a:buChar char="•"/>
            </a:pPr>
            <a:r>
              <a:rPr lang="en-US" sz="2000" dirty="0"/>
              <a:t>Le </a:t>
            </a:r>
            <a:r>
              <a:rPr lang="en-US" sz="2000" dirty="0" err="1"/>
              <a:t>Règlemement</a:t>
            </a:r>
            <a:r>
              <a:rPr lang="en-US" sz="2000" dirty="0"/>
              <a:t> </a:t>
            </a:r>
            <a:r>
              <a:rPr lang="en-US" sz="2000" dirty="0" err="1"/>
              <a:t>intérieur</a:t>
            </a:r>
            <a:r>
              <a:rPr lang="en-US" sz="2000" dirty="0"/>
              <a:t> de </a:t>
            </a:r>
            <a:r>
              <a:rPr lang="en-US" sz="2000" dirty="0" err="1"/>
              <a:t>notre</a:t>
            </a:r>
            <a:r>
              <a:rPr lang="en-US" sz="2000" dirty="0"/>
              <a:t> </a:t>
            </a:r>
            <a:r>
              <a:rPr lang="en-US" sz="2000" dirty="0" err="1"/>
              <a:t>organisme</a:t>
            </a:r>
            <a:r>
              <a:rPr lang="en-US" sz="2000" dirty="0"/>
              <a:t> de formation</a:t>
            </a:r>
          </a:p>
          <a:p>
            <a:pPr marL="285750" indent="-228600">
              <a:lnSpc>
                <a:spcPct val="90000"/>
              </a:lnSpc>
              <a:spcAft>
                <a:spcPts val="600"/>
              </a:spcAft>
              <a:buFont typeface="Arial" panose="020B0604020202020204" pitchFamily="34" charset="0"/>
              <a:buChar char="•"/>
            </a:pPr>
            <a:r>
              <a:rPr lang="en-US" sz="2000" dirty="0"/>
              <a:t>La </a:t>
            </a:r>
            <a:r>
              <a:rPr lang="en-US" sz="2000" dirty="0" err="1"/>
              <a:t>Charte</a:t>
            </a:r>
            <a:r>
              <a:rPr lang="en-US" sz="2000" dirty="0"/>
              <a:t> </a:t>
            </a:r>
            <a:r>
              <a:rPr lang="en-US" sz="2000" dirty="0" err="1"/>
              <a:t>éthique</a:t>
            </a:r>
            <a:r>
              <a:rPr lang="en-US" sz="2000" dirty="0"/>
              <a:t> et Code de </a:t>
            </a:r>
            <a:r>
              <a:rPr lang="en-US" sz="2000" dirty="0" err="1"/>
              <a:t>déontologie</a:t>
            </a:r>
            <a:r>
              <a:rPr lang="en-US" sz="2000" dirty="0"/>
              <a:t> du </a:t>
            </a:r>
            <a:r>
              <a:rPr lang="en-US" sz="2000" dirty="0" err="1"/>
              <a:t>Praticien</a:t>
            </a:r>
            <a:r>
              <a:rPr lang="en-US" sz="2000" dirty="0"/>
              <a:t> Hansen Institute</a:t>
            </a:r>
          </a:p>
          <a:p>
            <a:pPr marL="57150">
              <a:lnSpc>
                <a:spcPct val="90000"/>
              </a:lnSpc>
              <a:spcAft>
                <a:spcPts val="600"/>
              </a:spcAft>
            </a:pPr>
            <a:r>
              <a:rPr lang="en-US" sz="2000" dirty="0"/>
              <a:t>Et un onglet “BOITE A OUTILS” avec de </a:t>
            </a:r>
            <a:r>
              <a:rPr lang="en-US" sz="2000" dirty="0" err="1"/>
              <a:t>nombreuses</a:t>
            </a:r>
            <a:r>
              <a:rPr lang="en-US" sz="2000" dirty="0"/>
              <a:t> </a:t>
            </a:r>
            <a:r>
              <a:rPr lang="en-US" sz="2000" dirty="0" err="1"/>
              <a:t>informations</a:t>
            </a:r>
            <a:r>
              <a:rPr lang="en-US" sz="2000" dirty="0"/>
              <a:t> </a:t>
            </a:r>
            <a:r>
              <a:rPr lang="en-US" sz="2000" dirty="0" err="1"/>
              <a:t>concernant</a:t>
            </a:r>
            <a:r>
              <a:rPr lang="en-US" sz="2000" dirty="0"/>
              <a:t> les obligations </a:t>
            </a:r>
            <a:r>
              <a:rPr lang="en-US" sz="2000" dirty="0" err="1"/>
              <a:t>légales</a:t>
            </a:r>
            <a:r>
              <a:rPr lang="en-US" sz="2000" dirty="0"/>
              <a:t> du </a:t>
            </a:r>
            <a:r>
              <a:rPr lang="en-US" sz="2000" dirty="0" err="1"/>
              <a:t>Praticien</a:t>
            </a:r>
            <a:r>
              <a:rPr lang="en-US" sz="2000" dirty="0"/>
              <a:t>, un </a:t>
            </a:r>
            <a:r>
              <a:rPr lang="en-US" sz="2000" dirty="0" err="1"/>
              <a:t>lexique</a:t>
            </a:r>
            <a:r>
              <a:rPr lang="en-US" sz="2000" dirty="0"/>
              <a:t>, </a:t>
            </a:r>
            <a:r>
              <a:rPr lang="en-US" sz="2000" dirty="0" err="1"/>
              <a:t>une</a:t>
            </a:r>
            <a:r>
              <a:rPr lang="en-US" sz="2000" dirty="0"/>
              <a:t> </a:t>
            </a:r>
            <a:r>
              <a:rPr lang="en-US" sz="2000" dirty="0" err="1"/>
              <a:t>bibliographie</a:t>
            </a:r>
            <a:r>
              <a:rPr lang="en-US" sz="2000" dirty="0"/>
              <a:t>, et de </a:t>
            </a:r>
            <a:r>
              <a:rPr lang="en-US" sz="2000" dirty="0" err="1"/>
              <a:t>nombreux</a:t>
            </a:r>
            <a:r>
              <a:rPr lang="en-US" sz="2000" dirty="0"/>
              <a:t> </a:t>
            </a:r>
            <a:r>
              <a:rPr lang="en-US" sz="2000" dirty="0" err="1"/>
              <a:t>autres</a:t>
            </a:r>
            <a:r>
              <a:rPr lang="en-US" sz="2000" dirty="0"/>
              <a:t> documents et articles sur </a:t>
            </a:r>
            <a:r>
              <a:rPr lang="en-US" sz="2000" dirty="0" err="1"/>
              <a:t>l’actualité</a:t>
            </a:r>
            <a:r>
              <a:rPr lang="en-US" sz="2000" dirty="0"/>
              <a:t> du coaching et des métiers de </a:t>
            </a:r>
            <a:r>
              <a:rPr lang="en-US" sz="2000" dirty="0" err="1"/>
              <a:t>l’accompagnement</a:t>
            </a:r>
            <a:r>
              <a:rPr lang="en-US" sz="2000" dirty="0"/>
              <a:t>.</a:t>
            </a:r>
            <a:endParaRPr lang="en-US" sz="2000" dirty="0">
              <a:hlinkClick r:id="rId2">
                <a:extLst>
                  <a:ext uri="{A12FA001-AC4F-418D-AE19-62706E023703}">
                    <ahyp:hlinkClr xmlns:ahyp="http://schemas.microsoft.com/office/drawing/2018/hyperlinkcolor" val="tx"/>
                  </a:ext>
                </a:extLst>
              </a:hlinkClick>
            </a:endParaRPr>
          </a:p>
        </p:txBody>
      </p:sp>
      <p:pic>
        <p:nvPicPr>
          <p:cNvPr id="1028" name="Picture 4" descr="Les sept principes de management de la qualité (PMQ).">
            <a:extLst>
              <a:ext uri="{FF2B5EF4-FFF2-40B4-BE49-F238E27FC236}">
                <a16:creationId xmlns:a16="http://schemas.microsoft.com/office/drawing/2014/main" id="{1B737659-C9FE-3F6C-6A9B-BFF4231EC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5247" y="3429000"/>
            <a:ext cx="2439995" cy="2009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758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5BE561-C00E-4CF0-BB65-D52703608640}"/>
              </a:ext>
            </a:extLst>
          </p:cNvPr>
          <p:cNvSpPr>
            <a:spLocks noGrp="1"/>
          </p:cNvSpPr>
          <p:nvPr>
            <p:ph type="title"/>
          </p:nvPr>
        </p:nvSpPr>
        <p:spPr>
          <a:xfrm>
            <a:off x="634181" y="4859872"/>
            <a:ext cx="10923638" cy="1164570"/>
          </a:xfrm>
        </p:spPr>
        <p:txBody>
          <a:bodyPr vert="horz" lIns="91440" tIns="45720" rIns="91440" bIns="45720" rtlCol="0" anchor="b">
            <a:noAutofit/>
          </a:bodyPr>
          <a:lstStyle/>
          <a:p>
            <a:pPr algn="ctr"/>
            <a:r>
              <a:rPr lang="en-US" sz="4800" b="1" kern="1200" dirty="0" err="1">
                <a:solidFill>
                  <a:schemeClr val="tx1"/>
                </a:solidFill>
                <a:latin typeface="+mj-lt"/>
                <a:ea typeface="+mj-ea"/>
                <a:cs typeface="+mj-cs"/>
              </a:rPr>
              <a:t>Retrouvez</a:t>
            </a:r>
            <a:r>
              <a:rPr lang="en-US" sz="4800" b="1" kern="1200" dirty="0">
                <a:solidFill>
                  <a:schemeClr val="tx1"/>
                </a:solidFill>
                <a:latin typeface="+mj-lt"/>
                <a:ea typeface="+mj-ea"/>
                <a:cs typeface="+mj-cs"/>
              </a:rPr>
              <a:t>-nous sur : </a:t>
            </a:r>
            <a:r>
              <a:rPr lang="en-US" sz="4800" b="1" kern="1200" dirty="0" err="1">
                <a:solidFill>
                  <a:schemeClr val="tx1"/>
                </a:solidFill>
                <a:latin typeface="+mj-lt"/>
                <a:ea typeface="+mj-ea"/>
                <a:cs typeface="+mj-cs"/>
              </a:rPr>
              <a:t>hansen-hypnose.com</a:t>
            </a:r>
            <a:endParaRPr lang="en-US" sz="4800" b="1" kern="1200" dirty="0">
              <a:solidFill>
                <a:schemeClr val="tx1"/>
              </a:solidFill>
              <a:latin typeface="+mj-lt"/>
              <a:ea typeface="+mj-ea"/>
              <a:cs typeface="+mj-cs"/>
            </a:endParaRPr>
          </a:p>
        </p:txBody>
      </p:sp>
      <p:pic>
        <p:nvPicPr>
          <p:cNvPr id="1032" name="Picture 8">
            <a:extLst>
              <a:ext uri="{FF2B5EF4-FFF2-40B4-BE49-F238E27FC236}">
                <a16:creationId xmlns:a16="http://schemas.microsoft.com/office/drawing/2014/main" id="{527B8322-9A6F-DF4C-A000-8869BD1BA0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82" r="30947" b="2"/>
          <a:stretch/>
        </p:blipFill>
        <p:spPr bwMode="auto">
          <a:xfrm>
            <a:off x="20" y="10"/>
            <a:ext cx="4059916" cy="424280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12A57800-8E12-C146-AB5A-980AA8E88062}"/>
              </a:ext>
            </a:extLst>
          </p:cNvPr>
          <p:cNvPicPr>
            <a:picLocks noChangeAspect="1"/>
          </p:cNvPicPr>
          <p:nvPr/>
        </p:nvPicPr>
        <p:blipFill rotWithShape="1">
          <a:blip r:embed="rId4"/>
          <a:srcRect l="2532" r="1708"/>
          <a:stretch/>
        </p:blipFill>
        <p:spPr>
          <a:xfrm>
            <a:off x="4090482" y="-1"/>
            <a:ext cx="4062918" cy="4242816"/>
          </a:xfrm>
          <a:prstGeom prst="rect">
            <a:avLst/>
          </a:prstGeom>
        </p:spPr>
      </p:pic>
      <p:pic>
        <p:nvPicPr>
          <p:cNvPr id="14" name="Image 13" descr="Une image contenant personne, posant, debout, groupe&#10;&#10;Description générée automatiquement">
            <a:extLst>
              <a:ext uri="{FF2B5EF4-FFF2-40B4-BE49-F238E27FC236}">
                <a16:creationId xmlns:a16="http://schemas.microsoft.com/office/drawing/2014/main" id="{B42C9E03-63A3-264A-8889-1519290888EB}"/>
              </a:ext>
            </a:extLst>
          </p:cNvPr>
          <p:cNvPicPr>
            <a:picLocks noChangeAspect="1"/>
          </p:cNvPicPr>
          <p:nvPr/>
        </p:nvPicPr>
        <p:blipFill rotWithShape="1">
          <a:blip r:embed="rId5"/>
          <a:srcRect r="1856"/>
          <a:stretch/>
        </p:blipFill>
        <p:spPr>
          <a:xfrm>
            <a:off x="8132064" y="10"/>
            <a:ext cx="4059936" cy="4242806"/>
          </a:xfrm>
          <a:prstGeom prst="rect">
            <a:avLst/>
          </a:prstGeom>
        </p:spPr>
      </p:pic>
      <p:cxnSp>
        <p:nvCxnSpPr>
          <p:cNvPr id="1050" name="Straight Connector 76">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1" name="Straight Connector 78">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2" name="Straight Connector 80">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35835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440</Words>
  <Application>Microsoft Office PowerPoint</Application>
  <PresentationFormat>Grand écran</PresentationFormat>
  <Paragraphs>69</Paragraphs>
  <Slides>9</Slides>
  <Notes>5</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9</vt:i4>
      </vt:variant>
    </vt:vector>
  </HeadingPairs>
  <TitlesOfParts>
    <vt:vector size="14" baseType="lpstr">
      <vt:lpstr>Arial</vt:lpstr>
      <vt:lpstr>Calibri</vt:lpstr>
      <vt:lpstr>Calibri Light</vt:lpstr>
      <vt:lpstr>inherit</vt:lpstr>
      <vt:lpstr>Thème Office</vt:lpstr>
      <vt:lpstr>Livret d’accueil des Participants</vt:lpstr>
      <vt:lpstr>vos interlocuteurs</vt:lpstr>
      <vt:lpstr> Certifié Maître praticien en PNL, Maître praticien en hypnose éricksonienne et Maître praticien en thérapie brève par la Society of NLP USA (société fondée par Richard Bandler et Jhon Grinder, inventeurs de la PNL).  De formation initiale ingénieur généraliste de l’EICESI, Dominik Hansen est formateur, coach professionnel et hypnotéhrapeute à l’Institut d’Hypnose Palois, avec plus de 10000 heures de pratique à son actif.   Il a par ailleurs dirigé une entreprise de conseil en communication, et exercé comme cadre éducatif en institution médico-sociale. </vt:lpstr>
      <vt:lpstr>Lieu de formation </vt:lpstr>
      <vt:lpstr>Restauration           &amp;         Hébergement</vt:lpstr>
      <vt:lpstr>Dates de formation :  Du 2 au 6 mars 2026   </vt:lpstr>
      <vt:lpstr>Horaires de formation</vt:lpstr>
      <vt:lpstr>Plan d’amélioration continue de la  Qualité de notre offre de formation</vt:lpstr>
      <vt:lpstr>Retrouvez-nous sur : hansen-hypnose.com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Livret d’accueil des Participants</dc:title>
  <dc:creator>Dominik Hansen</dc:creator>
  <cp:lastModifiedBy>Dominik Hansen</cp:lastModifiedBy>
  <cp:revision>1</cp:revision>
  <dcterms:created xsi:type="dcterms:W3CDTF">2020-12-31T11:04:29Z</dcterms:created>
  <dcterms:modified xsi:type="dcterms:W3CDTF">2025-12-22T09:56:02Z</dcterms:modified>
</cp:coreProperties>
</file>