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11"/>
  </p:notesMasterIdLst>
  <p:sldIdLst>
    <p:sldId id="331" r:id="rId2"/>
    <p:sldId id="337" r:id="rId3"/>
    <p:sldId id="338" r:id="rId4"/>
    <p:sldId id="259" r:id="rId5"/>
    <p:sldId id="340" r:id="rId6"/>
    <p:sldId id="263" r:id="rId7"/>
    <p:sldId id="262" r:id="rId8"/>
    <p:sldId id="34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Hansen" initials="DH" lastIdx="3" clrIdx="0">
    <p:extLst>
      <p:ext uri="{19B8F6BF-5375-455C-9EA6-DF929625EA0E}">
        <p15:presenceInfo xmlns:p15="http://schemas.microsoft.com/office/powerpoint/2012/main" userId="7a3cbb8e5b52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985FF-E0A7-423A-9EBD-97A9C5FB8606}" v="1" dt="2024-11-21T08:43:31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4942" autoAdjust="0"/>
  </p:normalViewPr>
  <p:slideViewPr>
    <p:cSldViewPr snapToGrid="0">
      <p:cViewPr varScale="1">
        <p:scale>
          <a:sx n="97" d="100"/>
          <a:sy n="97" d="100"/>
        </p:scale>
        <p:origin x="10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Hansen" userId="7a3cbb8e5b528dbf" providerId="LiveId" clId="{27191759-54D9-4142-B35C-832AF0F88F10}"/>
    <pc:docChg chg="modSld">
      <pc:chgData name="Dominik Hansen" userId="7a3cbb8e5b528dbf" providerId="LiveId" clId="{27191759-54D9-4142-B35C-832AF0F88F10}" dt="2025-12-22T09:53:53.387" v="6" actId="20577"/>
      <pc:docMkLst>
        <pc:docMk/>
      </pc:docMkLst>
      <pc:sldChg chg="modSp mod">
        <pc:chgData name="Dominik Hansen" userId="7a3cbb8e5b528dbf" providerId="LiveId" clId="{27191759-54D9-4142-B35C-832AF0F88F10}" dt="2025-12-22T09:53:53.387" v="6" actId="20577"/>
        <pc:sldMkLst>
          <pc:docMk/>
          <pc:sldMk cId="4197804413" sldId="263"/>
        </pc:sldMkLst>
        <pc:spChg chg="mod">
          <ac:chgData name="Dominik Hansen" userId="7a3cbb8e5b528dbf" providerId="LiveId" clId="{27191759-54D9-4142-B35C-832AF0F88F10}" dt="2025-12-22T09:53:41.555" v="1" actId="20577"/>
          <ac:spMkLst>
            <pc:docMk/>
            <pc:sldMk cId="4197804413" sldId="263"/>
            <ac:spMk id="3" creationId="{974D1850-1D6E-3585-DCF2-42F9607187E1}"/>
          </ac:spMkLst>
        </pc:spChg>
        <pc:spChg chg="mod">
          <ac:chgData name="Dominik Hansen" userId="7a3cbb8e5b528dbf" providerId="LiveId" clId="{27191759-54D9-4142-B35C-832AF0F88F10}" dt="2025-12-22T09:53:53.387" v="6" actId="20577"/>
          <ac:spMkLst>
            <pc:docMk/>
            <pc:sldMk cId="4197804413" sldId="263"/>
            <ac:spMk id="8" creationId="{59185359-96CC-994B-8761-7334AE4B1A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EF77-7C68-4D92-B1B8-B7940DEA2024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AAF4-A628-4902-A797-8CC3FD7F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E9EC2-68F6-B94D-8154-B9F7AD6771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CB56-C6C1-0345-B87A-9D585808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73194-B918-9444-A144-6C80CF3C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2BE51-3B6F-844A-B203-38F8ED88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EBB2D-7F33-BD4F-8FC8-2A127BC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93F7C-E17F-474B-AEB6-993BEDE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7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F8DD-CB9C-CB4C-8D04-24C695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CAFE8-23CB-A546-AEAD-68FD1DE3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08C37-4FC4-EB4B-B0DF-A63504A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320A-DCFD-B244-BBE4-19E34EED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9265-0B59-6844-8401-1D968410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87A572-0BBC-C346-AFEB-D8A03A8C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543A24-E953-A44F-AC7B-3CA049AD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8D612-7DFA-1040-87BC-F77FD5B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232B3-9768-8843-A778-D40F4344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EE45B-F7F3-E941-9522-0D3592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1D23-6278-FF47-8598-770FF0F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1E03-C827-D444-87A4-E20583D0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6DAF-D01E-984C-AF83-9867CF10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248A3-7129-3548-BCB1-C98447A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20FC2-E50C-6842-AF76-223B947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421F-3E2B-554C-8CF8-651DEEB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CA2DC-BED7-6D47-B88D-5A53FE68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AF16-6534-894E-8D22-2D6CC43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C723-E3B8-9F40-98C0-4900758A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9421A-2751-7347-A982-1D1A3A3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77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4E7B4-7434-8F46-855F-A81685C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AD836-0B4A-1944-95B5-8C090A06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BD87E-8DAB-AF43-969F-8A23C67F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E752A-A35D-5746-A36A-F839E91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6A1BA-881E-7F47-9B23-B8112E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20B66-3823-3B4E-8609-53CFE07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6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F71E9-48A4-C047-BB2A-63E2AA8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EAFD0-9B3B-6F48-A44A-FD3540D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27E48-3193-3E49-AA66-1E2AE90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820DD-35B9-9548-BA0B-6C29CCAB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710F07-BC3F-884C-AE8F-83473B661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E2B96-FF74-0A45-AB67-317CE8A8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13634F-1E14-C74B-9CA0-043B81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16D8-7369-6A44-96AC-228A985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05A3F-CE8A-8044-85EF-78C0E972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1CF3C-482B-EC42-BDE4-99E63E4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F4AB6-44A6-7E40-86C4-965E7A80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3EE6F-296F-6249-90B3-CFFD93E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06B00-1F90-174B-A175-4D2E6CB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2F443-6241-A741-9E65-744536B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C2094-1EF5-CA45-BA49-0DB50750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54BA8-603F-1048-A7F1-0BF611F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9B82E-DBBB-F549-B917-E58D77A0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F92FA-EB12-F244-B25B-27E6620B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4B436-AC21-4547-BE65-36DF394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AD9E2-FDB3-664D-9F0E-73D407F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4FCF3-2632-AB40-8CED-51BD814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D74F-51FA-514D-AA52-702C993E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93BCE-9114-3C41-9901-30AC1ED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10125-F6D5-EA46-BCBE-A25A8CFF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DC3C5-90D0-1345-88F6-CC25B0F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06C3-4C8A-FD44-9395-AA86FF6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3242A-D666-274C-AC5F-34A02AB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08E0B-5EA8-F849-87D1-568EFD10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5C201-D956-5541-979C-6CAF8616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EC703-DA27-4B4B-BD23-32235EB5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2BBA4-625E-3A4F-82CC-32827557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6006-9FE7-024B-A077-BB4F789D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nsen-hypnose.com/formulaire-de-reclamati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ormation-praticien-en-hypnose">
            <a:extLst>
              <a:ext uri="{FF2B5EF4-FFF2-40B4-BE49-F238E27FC236}">
                <a16:creationId xmlns:a16="http://schemas.microsoft.com/office/drawing/2014/main" id="{62C7592A-E072-344B-9EAF-181C6A11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5245100" y="469900"/>
            <a:ext cx="6375400" cy="35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33FD91-A291-49A2-A84C-4C211934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5100" y="4127829"/>
            <a:ext cx="6375400" cy="22352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D41ACC6-5C03-9146-8EDB-4E58498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2" y="1543102"/>
            <a:ext cx="3597431" cy="25847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Livret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d’accueil</a:t>
            </a:r>
            <a:r>
              <a:rPr lang="en-US" b="1" dirty="0">
                <a:solidFill>
                  <a:srgbClr val="FFFFFF"/>
                </a:solidFill>
              </a:rPr>
              <a:t> des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24C3CB-61B9-447F-B812-2CDBB6F8B280}"/>
              </a:ext>
            </a:extLst>
          </p:cNvPr>
          <p:cNvSpPr txBox="1"/>
          <p:nvPr/>
        </p:nvSpPr>
        <p:spPr>
          <a:xfrm>
            <a:off x="354942" y="5391785"/>
            <a:ext cx="463931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inherit"/>
              </a:rPr>
              <a:t>Formation Hypnose Profonde</a:t>
            </a:r>
            <a:endParaRPr lang="fr-FR" sz="1600" b="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22886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5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5" name="Group 512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146" name="Freeform: Shape 5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7" name="Freeform: Shape 5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8" name="Freeform: Shape 5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: Shape 51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: Shape 5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5BC93A-F5AB-594F-901C-7E1557B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7" y="2266945"/>
            <a:ext cx="4403701" cy="168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interlocuteurs</a:t>
            </a: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2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4" name="Image 33" descr="Une image contenant extérieur, personne, habits, femme&#10;&#10;Description générée automatiquement">
            <a:extLst>
              <a:ext uri="{FF2B5EF4-FFF2-40B4-BE49-F238E27FC236}">
                <a16:creationId xmlns:a16="http://schemas.microsoft.com/office/drawing/2014/main" id="{DE9C1903-2768-4601-A8DB-0F7EB03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2" r="-2" b="20059"/>
          <a:stretch/>
        </p:blipFill>
        <p:spPr>
          <a:xfrm>
            <a:off x="8159197" y="10"/>
            <a:ext cx="3628939" cy="3023108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2050" name="Picture 2" descr="Sandrine Hansen et Dominik Hansen hypnothérapeutes à Pau et Anglet / Bayonne">
            <a:extLst>
              <a:ext uri="{FF2B5EF4-FFF2-40B4-BE49-F238E27FC236}">
                <a16:creationId xmlns:a16="http://schemas.microsoft.com/office/drawing/2014/main" id="{17D14136-E0EE-4A21-87C7-9C95F0B1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3" b="11131"/>
          <a:stretch/>
        </p:blipFill>
        <p:spPr bwMode="auto">
          <a:xfrm>
            <a:off x="7158629" y="4049288"/>
            <a:ext cx="2903941" cy="2764706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54" name="Freeform: Shape 5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5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5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5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5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59" name="Oval 52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527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ADEA0E6-04FD-4384-8647-B421ADCA9F90}"/>
              </a:ext>
            </a:extLst>
          </p:cNvPr>
          <p:cNvSpPr txBox="1"/>
          <p:nvPr/>
        </p:nvSpPr>
        <p:spPr>
          <a:xfrm>
            <a:off x="4167955" y="5575571"/>
            <a:ext cx="290394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Dominik Hansen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Directeur </a:t>
            </a:r>
            <a:r>
              <a:rPr lang="en-US" sz="1400" dirty="0" err="1">
                <a:solidFill>
                  <a:schemeClr val="bg1"/>
                </a:solidFill>
              </a:rPr>
              <a:t>Pédagogique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Handicap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07 82 11 22 85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5A103C6-6502-401A-B84E-5A3C4EE94759}"/>
              </a:ext>
            </a:extLst>
          </p:cNvPr>
          <p:cNvSpPr txBox="1"/>
          <p:nvPr/>
        </p:nvSpPr>
        <p:spPr>
          <a:xfrm>
            <a:off x="6207866" y="2238107"/>
            <a:ext cx="306910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Sandrine HANSEN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Présidente</a:t>
            </a:r>
            <a:r>
              <a:rPr lang="en-US" sz="1400" dirty="0">
                <a:solidFill>
                  <a:schemeClr val="bg1"/>
                </a:solidFill>
              </a:rPr>
              <a:t> &amp;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administrative</a:t>
            </a:r>
          </a:p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chemeClr val="bg1"/>
                </a:solidFill>
              </a:rPr>
              <a:t>07 82 11 22 85</a:t>
            </a:r>
          </a:p>
        </p:txBody>
      </p:sp>
      <p:pic>
        <p:nvPicPr>
          <p:cNvPr id="442" name="Image 441">
            <a:extLst>
              <a:ext uri="{FF2B5EF4-FFF2-40B4-BE49-F238E27FC236}">
                <a16:creationId xmlns:a16="http://schemas.microsoft.com/office/drawing/2014/main" id="{223E9B61-7762-4AFD-93DC-45BED8C5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64" y="131424"/>
            <a:ext cx="2059686" cy="2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9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19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0" name="Freeform: Shape 193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091" name="Group 19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3092" name="Rectangle 19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93" name="Rectangle 19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4" name="Rectangle 19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827F0B-F0E1-400D-810A-6EC158ED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55" y="1689679"/>
            <a:ext cx="4579668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</a:rPr>
              <a:t>Votre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dirty="0" err="1">
                <a:solidFill>
                  <a:schemeClr val="bg1"/>
                </a:solidFill>
              </a:rPr>
              <a:t>Formateur</a:t>
            </a:r>
            <a:r>
              <a:rPr lang="en-US" sz="5000" dirty="0">
                <a:solidFill>
                  <a:schemeClr val="bg1"/>
                </a:solidFill>
              </a:rPr>
              <a:t>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Antoine GARNIER</a:t>
            </a:r>
          </a:p>
        </p:txBody>
      </p:sp>
      <p:sp>
        <p:nvSpPr>
          <p:cNvPr id="3095" name="Oval 1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6" name="Freeform: Shape 19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97" name="Freeform: Shape 20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Je me présente ! – ANTOINE GARNIER – hypnose à Ferney – Pays de Gex –  Genève – séances et formations">
            <a:extLst>
              <a:ext uri="{FF2B5EF4-FFF2-40B4-BE49-F238E27FC236}">
                <a16:creationId xmlns:a16="http://schemas.microsoft.com/office/drawing/2014/main" id="{A7D52FAE-7C56-4F7E-86AE-331C105914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20083"/>
          <a:stretch/>
        </p:blipFill>
        <p:spPr bwMode="auto">
          <a:xfrm>
            <a:off x="7068418" y="1957246"/>
            <a:ext cx="4207948" cy="420794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9" name="Freeform: Shape 20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25DF9F-DADB-4DB2-BFAE-018D0C30D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383" y="934421"/>
            <a:ext cx="1486947" cy="14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7D7F5F5-560E-9846-A8A8-EA283D1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6" r="-1" b="24460"/>
          <a:stretch/>
        </p:blipFill>
        <p:spPr bwMode="auto">
          <a:xfrm>
            <a:off x="4547937" y="0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pour une image  7" descr="6 Rue Bernard Palissy, 64230 Lescar : carte">
            <a:extLst>
              <a:ext uri="{FF2B5EF4-FFF2-40B4-BE49-F238E27FC236}">
                <a16:creationId xmlns:a16="http://schemas.microsoft.com/office/drawing/2014/main" id="{BB025898-5E29-4627-AF65-DBFF1CAA8E53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-1" b="6600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</p:spPr>
      </p:pic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1218154"/>
            <a:ext cx="5395912" cy="1795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Lieu de formation </a:t>
            </a:r>
          </a:p>
        </p:txBody>
      </p:sp>
      <p:cxnSp>
        <p:nvCxnSpPr>
          <p:cNvPr id="14" name="Straight Connector 2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E183850-2EE4-2E48-9B82-A3F9193B4FB4}"/>
              </a:ext>
            </a:extLst>
          </p:cNvPr>
          <p:cNvSpPr/>
          <p:nvPr/>
        </p:nvSpPr>
        <p:spPr>
          <a:xfrm>
            <a:off x="118872" y="3777024"/>
            <a:ext cx="4429065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  <a:cs typeface="Arial" panose="020B0604020202020204" pitchFamily="34" charset="0"/>
              </a:rPr>
              <a:t>ADRESSE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CAPEB - 6 Rue Bernard Palissy - 64230 LESCAR (20-23-24)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IBIS – Avenue Santos Dumont – 64230 LESCAR (21-22)</a:t>
            </a:r>
          </a:p>
          <a:p>
            <a:pPr algn="ctr">
              <a:spcAft>
                <a:spcPts val="600"/>
              </a:spcAft>
            </a:pPr>
            <a:endParaRPr lang="fr-FR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bg1"/>
                </a:solidFill>
                <a:cs typeface="Arial" panose="020B0604020202020204" pitchFamily="34" charset="0"/>
              </a:rPr>
              <a:t>ACCES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Autoroute: Sortie Lescar 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Aéroport: Pau Pyrénées, 64 230 Uzein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Gare: Avenue Jean-</a:t>
            </a:r>
            <a:r>
              <a:rPr lang="fr-FR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Biray</a:t>
            </a: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, 64000 Pau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Bus : Ligne 3-7-13 arrêt Lescar Soleil</a:t>
            </a:r>
          </a:p>
          <a:p>
            <a:pPr algn="ctr">
              <a:spcAft>
                <a:spcPts val="600"/>
              </a:spcAft>
            </a:pPr>
            <a:br>
              <a:rPr lang="fr-FR" sz="1400" b="1" dirty="0">
                <a:solidFill>
                  <a:schemeClr val="bg1"/>
                </a:solidFill>
              </a:rPr>
            </a:b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F5F291-D0E6-4433-A488-42C699BDC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821" y="381565"/>
            <a:ext cx="1486947" cy="1459134"/>
          </a:xfrm>
          <a:prstGeom prst="rect">
            <a:avLst/>
          </a:prstGeom>
        </p:spPr>
      </p:pic>
      <p:sp>
        <p:nvSpPr>
          <p:cNvPr id="2" name="Légende : encadrée 1">
            <a:extLst>
              <a:ext uri="{FF2B5EF4-FFF2-40B4-BE49-F238E27FC236}">
                <a16:creationId xmlns:a16="http://schemas.microsoft.com/office/drawing/2014/main" id="{0F70DE06-83B7-DBA0-C1BD-FC8B2291C177}"/>
              </a:ext>
            </a:extLst>
          </p:cNvPr>
          <p:cNvSpPr/>
          <p:nvPr/>
        </p:nvSpPr>
        <p:spPr>
          <a:xfrm>
            <a:off x="8735728" y="4764024"/>
            <a:ext cx="810608" cy="256030"/>
          </a:xfrm>
          <a:prstGeom prst="borderCallout1">
            <a:avLst>
              <a:gd name="adj1" fmla="val 43750"/>
              <a:gd name="adj2" fmla="val 1432"/>
              <a:gd name="adj3" fmla="val 212501"/>
              <a:gd name="adj4" fmla="val -462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CAPEB</a:t>
            </a:r>
          </a:p>
        </p:txBody>
      </p:sp>
      <p:sp>
        <p:nvSpPr>
          <p:cNvPr id="3" name="Légende : encadrée 2">
            <a:extLst>
              <a:ext uri="{FF2B5EF4-FFF2-40B4-BE49-F238E27FC236}">
                <a16:creationId xmlns:a16="http://schemas.microsoft.com/office/drawing/2014/main" id="{52EF9146-22D3-A4B8-4431-06DFA046A2DC}"/>
              </a:ext>
            </a:extLst>
          </p:cNvPr>
          <p:cNvSpPr/>
          <p:nvPr/>
        </p:nvSpPr>
        <p:spPr>
          <a:xfrm>
            <a:off x="11434323" y="5986272"/>
            <a:ext cx="553461" cy="256030"/>
          </a:xfrm>
          <a:prstGeom prst="borderCallout1">
            <a:avLst>
              <a:gd name="adj1" fmla="val 43750"/>
              <a:gd name="adj2" fmla="val 1432"/>
              <a:gd name="adj3" fmla="val 126786"/>
              <a:gd name="adj4" fmla="val -713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IBIS</a:t>
            </a:r>
          </a:p>
        </p:txBody>
      </p:sp>
    </p:spTree>
    <p:extLst>
      <p:ext uri="{BB962C8B-B14F-4D97-AF65-F5344CB8AC3E}">
        <p14:creationId xmlns:p14="http://schemas.microsoft.com/office/powerpoint/2010/main" val="59946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staurant - Hôtel Continental Pau ***">
            <a:extLst>
              <a:ext uri="{FF2B5EF4-FFF2-40B4-BE49-F238E27FC236}">
                <a16:creationId xmlns:a16="http://schemas.microsoft.com/office/drawing/2014/main" id="{12623BCE-34C7-4818-A49E-A1220C8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5747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4C475-03F3-C243-8BCA-C06E50A4185C}"/>
              </a:ext>
            </a:extLst>
          </p:cNvPr>
          <p:cNvSpPr/>
          <p:nvPr/>
        </p:nvSpPr>
        <p:spPr>
          <a:xfrm>
            <a:off x="1346383" y="16931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Madeleine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Pataterie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FFFF"/>
                </a:solidFill>
              </a:rPr>
              <a:t>Bistrot</a:t>
            </a:r>
            <a:r>
              <a:rPr lang="en-US" sz="2000" dirty="0">
                <a:solidFill>
                  <a:srgbClr val="FFFFFF"/>
                </a:solidFill>
              </a:rPr>
              <a:t> Regent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Pizza Pasta Del </a:t>
            </a:r>
            <a:r>
              <a:rPr lang="en-US" sz="2000" dirty="0" err="1">
                <a:solidFill>
                  <a:srgbClr val="FFFFFF"/>
                </a:solidFill>
              </a:rPr>
              <a:t>Arte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Restaurant à la bonne </a:t>
            </a:r>
            <a:r>
              <a:rPr lang="en-US" sz="2000" dirty="0" err="1">
                <a:solidFill>
                  <a:srgbClr val="FFFFFF"/>
                </a:solidFill>
              </a:rPr>
              <a:t>Heure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Welcome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KFC…</a:t>
            </a:r>
          </a:p>
        </p:txBody>
      </p:sp>
      <p:pic>
        <p:nvPicPr>
          <p:cNvPr id="4102" name="Picture 6" descr="Hôtel H4 Hotel Berlin Alexanderplatz, Berlin - trivago.fr">
            <a:extLst>
              <a:ext uri="{FF2B5EF4-FFF2-40B4-BE49-F238E27FC236}">
                <a16:creationId xmlns:a16="http://schemas.microsoft.com/office/drawing/2014/main" id="{346128DF-B4C6-46C5-9B88-562D273F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4135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7E5BE-B8E9-274D-B60D-F3DC294193C9}"/>
              </a:ext>
            </a:extLst>
          </p:cNvPr>
          <p:cNvSpPr/>
          <p:nvPr/>
        </p:nvSpPr>
        <p:spPr>
          <a:xfrm>
            <a:off x="5703452" y="390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fr-FR" dirty="0"/>
            </a:br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02" y="282908"/>
            <a:ext cx="10379549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Restauration           &amp;         </a:t>
            </a:r>
            <a:r>
              <a:rPr lang="en-US" sz="44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Hébergement</a:t>
            </a:r>
            <a:endParaRPr lang="en-US" sz="44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F10B3F6-5805-4B71-BFA1-AB1DF2A46BC1}"/>
              </a:ext>
            </a:extLst>
          </p:cNvPr>
          <p:cNvSpPr txBox="1"/>
          <p:nvPr/>
        </p:nvSpPr>
        <p:spPr>
          <a:xfrm>
            <a:off x="7386080" y="2193442"/>
            <a:ext cx="380483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B&amp;B Hôtel 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Ibis Budget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Rue du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Bilaa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Fasthotel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</p:txBody>
      </p:sp>
    </p:spTree>
    <p:extLst>
      <p:ext uri="{BB962C8B-B14F-4D97-AF65-F5344CB8AC3E}">
        <p14:creationId xmlns:p14="http://schemas.microsoft.com/office/powerpoint/2010/main" val="25793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185359-96CC-994B-8761-7334AE4B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de formation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26 </a:t>
            </a: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 30 Janvier 2026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Calendrier de bureau 2021 Calendrier de bureau à double horaire quotidien  Agenda annuel Agenda de bureau-Noir - Achat / Vente calendrier - ephemeride  Calendrier de bureau 2021 C - Cdiscount">
            <a:extLst>
              <a:ext uri="{FF2B5EF4-FFF2-40B4-BE49-F238E27FC236}">
                <a16:creationId xmlns:a16="http://schemas.microsoft.com/office/drawing/2014/main" id="{E5DA69A0-9CA1-4262-95F5-506E78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7576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B01870-FD07-4023-B35D-7C5641E3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DB46E-C67C-AC45-85CC-50CDB5FB43AC}"/>
              </a:ext>
            </a:extLst>
          </p:cNvPr>
          <p:cNvSpPr/>
          <p:nvPr/>
        </p:nvSpPr>
        <p:spPr>
          <a:xfrm>
            <a:off x="1487829" y="1048222"/>
            <a:ext cx="9127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4D1850-1D6E-3585-DCF2-42F9607187E1}"/>
              </a:ext>
            </a:extLst>
          </p:cNvPr>
          <p:cNvSpPr/>
          <p:nvPr/>
        </p:nvSpPr>
        <p:spPr>
          <a:xfrm rot="764188">
            <a:off x="1487829" y="3094335"/>
            <a:ext cx="158889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19780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6E77EB-A986-0F49-81B4-7869522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89" y="2870605"/>
            <a:ext cx="6112895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formation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6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Montre Sautoir - Vitrail Hypnotique – Goussets Béguin">
            <a:extLst>
              <a:ext uri="{FF2B5EF4-FFF2-40B4-BE49-F238E27FC236}">
                <a16:creationId xmlns:a16="http://schemas.microsoft.com/office/drawing/2014/main" id="{B6CC3064-EB5F-4597-A93C-7407FFFD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052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B2FE71-D8A7-4D69-BFE8-178EACB3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606018-8385-B44F-BDB7-2671CA66C72A}"/>
              </a:ext>
            </a:extLst>
          </p:cNvPr>
          <p:cNvSpPr txBox="1"/>
          <p:nvPr/>
        </p:nvSpPr>
        <p:spPr>
          <a:xfrm>
            <a:off x="5686336" y="4109407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09h00 – 12h30 / 14h00 - 17h30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horaires</a:t>
            </a:r>
            <a:r>
              <a:rPr lang="en-US" sz="2000" dirty="0"/>
              <a:t> de </a:t>
            </a:r>
            <a:r>
              <a:rPr lang="en-US" sz="2000" dirty="0" err="1"/>
              <a:t>principe</a:t>
            </a:r>
            <a:r>
              <a:rPr lang="en-US" sz="2000" dirty="0"/>
              <a:t> </a:t>
            </a:r>
            <a:r>
              <a:rPr lang="en-US" sz="2000" dirty="0" err="1"/>
              <a:t>sont</a:t>
            </a:r>
            <a:r>
              <a:rPr lang="en-US" sz="2000" dirty="0"/>
              <a:t> </a:t>
            </a:r>
            <a:r>
              <a:rPr lang="en-US" sz="2000" dirty="0" err="1"/>
              <a:t>susceptibles</a:t>
            </a:r>
            <a:r>
              <a:rPr lang="en-US" sz="2000" dirty="0"/>
              <a:t> d’être </a:t>
            </a:r>
            <a:r>
              <a:rPr lang="en-US" sz="2000" dirty="0" err="1"/>
              <a:t>modifiés</a:t>
            </a:r>
            <a:r>
              <a:rPr lang="en-US" sz="2000" dirty="0"/>
              <a:t> </a:t>
            </a:r>
            <a:r>
              <a:rPr lang="en-US" sz="2000" dirty="0" err="1"/>
              <a:t>légèrement</a:t>
            </a:r>
            <a:r>
              <a:rPr lang="en-US" sz="2000" dirty="0"/>
              <a:t> par le </a:t>
            </a:r>
            <a:r>
              <a:rPr lang="en-US" sz="2000" dirty="0" err="1"/>
              <a:t>formateur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20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AA19-2C1A-D52A-EB40-62F46F3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2052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d’amélioration</a:t>
            </a:r>
            <a:r>
              <a:rPr lang="en-US" dirty="0">
                <a:solidFill>
                  <a:schemeClr val="bg1"/>
                </a:solidFill>
              </a:rPr>
              <a:t> continue de la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Qualité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offre</a:t>
            </a:r>
            <a:r>
              <a:rPr lang="en-US" dirty="0">
                <a:solidFill>
                  <a:schemeClr val="bg1"/>
                </a:solidFill>
              </a:rPr>
              <a:t> de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06601C-53E2-80B7-57E5-9A3D29D9D9C9}"/>
              </a:ext>
            </a:extLst>
          </p:cNvPr>
          <p:cNvSpPr txBox="1"/>
          <p:nvPr/>
        </p:nvSpPr>
        <p:spPr>
          <a:xfrm>
            <a:off x="548639" y="1869437"/>
            <a:ext cx="9137228" cy="415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Dans le cadre de la certification </a:t>
            </a:r>
            <a:r>
              <a:rPr lang="en-US" sz="2000" dirty="0" err="1"/>
              <a:t>Qualiopi</a:t>
            </a:r>
            <a:r>
              <a:rPr lang="en-US" sz="2000" dirty="0"/>
              <a:t>, </a:t>
            </a:r>
            <a:r>
              <a:rPr lang="en-US" sz="2000" dirty="0" err="1"/>
              <a:t>l’Organisme</a:t>
            </a:r>
            <a:r>
              <a:rPr lang="en-US" sz="2000" dirty="0"/>
              <a:t> de Formation Hansen Institute 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œuvre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d’amélioration</a:t>
            </a:r>
            <a:r>
              <a:rPr lang="en-US" sz="2000" dirty="0"/>
              <a:t> continue de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prestations</a:t>
            </a:r>
            <a:r>
              <a:rPr lang="en-US" sz="2000" dirty="0"/>
              <a:t> et de son </a:t>
            </a:r>
            <a:r>
              <a:rPr lang="en-US" sz="2000" dirty="0" err="1"/>
              <a:t>offre</a:t>
            </a:r>
            <a:r>
              <a:rPr lang="en-US" sz="2000" dirty="0"/>
              <a:t> de formation.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 </a:t>
            </a:r>
            <a:r>
              <a:rPr lang="en-US" sz="2000" b="1" dirty="0" err="1"/>
              <a:t>formulaire</a:t>
            </a:r>
            <a:r>
              <a:rPr lang="en-US" sz="2000" b="1" dirty="0"/>
              <a:t> de </a:t>
            </a:r>
            <a:r>
              <a:rPr lang="en-US" sz="2000" b="1" dirty="0" err="1"/>
              <a:t>réclamation</a:t>
            </a:r>
            <a:r>
              <a:rPr lang="en-US" sz="2000" b="1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mis à </a:t>
            </a:r>
            <a:r>
              <a:rPr lang="en-US" sz="2000" dirty="0" err="1"/>
              <a:t>votre</a:t>
            </a:r>
            <a:r>
              <a:rPr lang="en-US" sz="2000" dirty="0"/>
              <a:t> disposition sur </a:t>
            </a:r>
            <a:r>
              <a:rPr lang="en-US" sz="2000" dirty="0" err="1"/>
              <a:t>notre</a:t>
            </a:r>
            <a:r>
              <a:rPr lang="en-US" sz="2000" dirty="0"/>
              <a:t> site internet pour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b="1" dirty="0" err="1"/>
              <a:t>réclamation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/>
              <a:t>proposition </a:t>
            </a:r>
            <a:r>
              <a:rPr lang="en-US" sz="2000" b="1" dirty="0" err="1"/>
              <a:t>d’amélioration</a:t>
            </a:r>
            <a:r>
              <a:rPr lang="en-US" sz="2000" b="1" dirty="0"/>
              <a:t> </a:t>
            </a:r>
            <a:r>
              <a:rPr lang="en-US" sz="2000" dirty="0"/>
              <a:t>(Onglet QUALITE) : </a:t>
            </a:r>
            <a:r>
              <a:rPr lang="en-US" sz="2000" dirty="0">
                <a:hlinkClick r:id="rId2"/>
              </a:rPr>
              <a:t>https://hansen-hypnose.com/formulaire-de-reclamation/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Vous</a:t>
            </a:r>
            <a:r>
              <a:rPr lang="en-US" sz="2000" dirty="0"/>
              <a:t> y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Règlemement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de </a:t>
            </a:r>
            <a:r>
              <a:rPr lang="en-US" sz="2000" dirty="0" err="1"/>
              <a:t>notre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de formation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Charte</a:t>
            </a:r>
            <a:r>
              <a:rPr lang="en-US" sz="2000" dirty="0"/>
              <a:t> </a:t>
            </a:r>
            <a:r>
              <a:rPr lang="en-US" sz="2000" dirty="0" err="1"/>
              <a:t>éthique</a:t>
            </a:r>
            <a:r>
              <a:rPr lang="en-US" sz="2000" dirty="0"/>
              <a:t> et Code de </a:t>
            </a:r>
            <a:r>
              <a:rPr lang="en-US" sz="2000" dirty="0" err="1"/>
              <a:t>déontologie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 Hansen Institute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Et un onglet “BOITE A OUTILS” avec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obligations </a:t>
            </a:r>
            <a:r>
              <a:rPr lang="en-US" sz="2000" dirty="0" err="1"/>
              <a:t>légales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, un </a:t>
            </a:r>
            <a:r>
              <a:rPr lang="en-US" sz="2000" dirty="0" err="1"/>
              <a:t>lexique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bibliographie</a:t>
            </a:r>
            <a:r>
              <a:rPr lang="en-US" sz="2000" dirty="0"/>
              <a:t>, et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autres</a:t>
            </a:r>
            <a:r>
              <a:rPr lang="en-US" sz="2000" dirty="0"/>
              <a:t> documents et articles sur </a:t>
            </a:r>
            <a:r>
              <a:rPr lang="en-US" sz="2000" dirty="0" err="1"/>
              <a:t>l’actualité</a:t>
            </a:r>
            <a:r>
              <a:rPr lang="en-US" sz="2000" dirty="0"/>
              <a:t> du coaching et des métiers de </a:t>
            </a:r>
            <a:r>
              <a:rPr lang="en-US" sz="2000" dirty="0" err="1"/>
              <a:t>l’accompagnement</a:t>
            </a:r>
            <a:r>
              <a:rPr lang="en-US" sz="2000" dirty="0"/>
              <a:t>.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Les sept principes de management de la qualité (PMQ).">
            <a:extLst>
              <a:ext uri="{FF2B5EF4-FFF2-40B4-BE49-F238E27FC236}">
                <a16:creationId xmlns:a16="http://schemas.microsoft.com/office/drawing/2014/main" id="{1B737659-C9FE-3F6C-6A9B-BFF423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3429000"/>
            <a:ext cx="2439995" cy="20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8" name="Rectangle 78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9" name="Rectangle 80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A57800-8E12-C146-AB5A-980AA8E88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8902" r="1" b="9942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04937DC7-F17C-4410-A9DF-A6A31499A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5" r="20645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BE561-C00E-4CF0-BB65-D5270360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948" y="5701908"/>
            <a:ext cx="10571928" cy="9838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Retrouvez</a:t>
            </a:r>
            <a:r>
              <a:rPr lang="en-US" b="1" dirty="0">
                <a:solidFill>
                  <a:srgbClr val="FFFFFF"/>
                </a:solidFill>
              </a:rPr>
              <a:t>-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nous sur : hansen-hypnose.com</a:t>
            </a:r>
          </a:p>
        </p:txBody>
      </p:sp>
    </p:spTree>
    <p:extLst>
      <p:ext uri="{BB962C8B-B14F-4D97-AF65-F5344CB8AC3E}">
        <p14:creationId xmlns:p14="http://schemas.microsoft.com/office/powerpoint/2010/main" val="2948358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338</Words>
  <Application>Microsoft Office PowerPoint</Application>
  <PresentationFormat>Grand écran</PresentationFormat>
  <Paragraphs>67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Thème Office</vt:lpstr>
      <vt:lpstr>Livret d’accueil des Participants</vt:lpstr>
      <vt:lpstr>vos interlocuteurs</vt:lpstr>
      <vt:lpstr>Votre Formateur  Antoine GARNIER</vt:lpstr>
      <vt:lpstr>Lieu de formation </vt:lpstr>
      <vt:lpstr>Restauration           &amp;         Hébergement</vt:lpstr>
      <vt:lpstr>Dates de formation  du 26 au 30 Janvier 2026</vt:lpstr>
      <vt:lpstr>Horaires de formation</vt:lpstr>
      <vt:lpstr>Plan d’amélioration continue de la  Qualité de notre offre de formation</vt:lpstr>
      <vt:lpstr> Retrouvez-nous sur : hansen-hypnose.com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des Participants</dc:title>
  <dc:creator>Dominik Hansen</dc:creator>
  <cp:lastModifiedBy>Dominik Hansen</cp:lastModifiedBy>
  <cp:revision>1</cp:revision>
  <dcterms:created xsi:type="dcterms:W3CDTF">2020-12-29T18:28:31Z</dcterms:created>
  <dcterms:modified xsi:type="dcterms:W3CDTF">2025-12-22T09:53:55Z</dcterms:modified>
</cp:coreProperties>
</file>